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7" r:id="rId2"/>
    <p:sldId id="260" r:id="rId3"/>
    <p:sldId id="342" r:id="rId4"/>
    <p:sldId id="344" r:id="rId5"/>
    <p:sldId id="345" r:id="rId6"/>
    <p:sldId id="346" r:id="rId7"/>
    <p:sldId id="353" r:id="rId8"/>
    <p:sldId id="354" r:id="rId9"/>
    <p:sldId id="352" r:id="rId10"/>
    <p:sldId id="401" r:id="rId11"/>
    <p:sldId id="355" r:id="rId12"/>
    <p:sldId id="356" r:id="rId13"/>
    <p:sldId id="357" r:id="rId14"/>
    <p:sldId id="362" r:id="rId15"/>
    <p:sldId id="363" r:id="rId16"/>
    <p:sldId id="364" r:id="rId17"/>
    <p:sldId id="366" r:id="rId18"/>
    <p:sldId id="367" r:id="rId19"/>
    <p:sldId id="369" r:id="rId20"/>
    <p:sldId id="372" r:id="rId21"/>
    <p:sldId id="358" r:id="rId22"/>
    <p:sldId id="361" r:id="rId23"/>
    <p:sldId id="373" r:id="rId24"/>
    <p:sldId id="378" r:id="rId25"/>
    <p:sldId id="379" r:id="rId26"/>
    <p:sldId id="385" r:id="rId27"/>
    <p:sldId id="387" r:id="rId28"/>
    <p:sldId id="375" r:id="rId29"/>
    <p:sldId id="388" r:id="rId30"/>
    <p:sldId id="389" r:id="rId31"/>
    <p:sldId id="390" r:id="rId32"/>
    <p:sldId id="391" r:id="rId33"/>
    <p:sldId id="381" r:id="rId34"/>
    <p:sldId id="382" r:id="rId35"/>
    <p:sldId id="400" r:id="rId36"/>
    <p:sldId id="376" r:id="rId37"/>
    <p:sldId id="394" r:id="rId38"/>
    <p:sldId id="393" r:id="rId39"/>
    <p:sldId id="395" r:id="rId40"/>
    <p:sldId id="396" r:id="rId41"/>
    <p:sldId id="397" r:id="rId42"/>
    <p:sldId id="398" r:id="rId43"/>
    <p:sldId id="405" r:id="rId44"/>
    <p:sldId id="399" r:id="rId45"/>
    <p:sldId id="402" r:id="rId46"/>
    <p:sldId id="408" r:id="rId47"/>
    <p:sldId id="404" r:id="rId48"/>
    <p:sldId id="407" r:id="rId49"/>
    <p:sldId id="409" r:id="rId50"/>
    <p:sldId id="292" r:id="rId51"/>
    <p:sldId id="312" r:id="rId52"/>
    <p:sldId id="313" r:id="rId53"/>
    <p:sldId id="293" r:id="rId54"/>
    <p:sldId id="310" r:id="rId55"/>
    <p:sldId id="311" r:id="rId56"/>
    <p:sldId id="295" r:id="rId57"/>
    <p:sldId id="305" r:id="rId58"/>
    <p:sldId id="296" r:id="rId59"/>
    <p:sldId id="322" r:id="rId60"/>
    <p:sldId id="325" r:id="rId61"/>
    <p:sldId id="332" r:id="rId62"/>
    <p:sldId id="333" r:id="rId63"/>
    <p:sldId id="334" r:id="rId64"/>
    <p:sldId id="335" r:id="rId65"/>
    <p:sldId id="336" r:id="rId66"/>
    <p:sldId id="337" r:id="rId67"/>
    <p:sldId id="338" r:id="rId68"/>
    <p:sldId id="339" r:id="rId69"/>
    <p:sldId id="340" r:id="rId70"/>
    <p:sldId id="341" r:id="rId71"/>
    <p:sldId id="298" r:id="rId72"/>
    <p:sldId id="316" r:id="rId73"/>
    <p:sldId id="410" r:id="rId74"/>
    <p:sldId id="411" r:id="rId75"/>
    <p:sldId id="289" r:id="rId7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 id="2" name="Jeffrey Owen Hanson" initials="JOH" lastIdx="5"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E8E8E"/>
    <a:srgbClr val="4F4E62"/>
    <a:srgbClr val="8B8B8C"/>
    <a:srgbClr val="FF9900"/>
    <a:srgbClr val="FF0000"/>
    <a:srgbClr val="FFCC99"/>
    <a:srgbClr val="CC9900"/>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1576" autoAdjust="0"/>
  </p:normalViewPr>
  <p:slideViewPr>
    <p:cSldViewPr snapToGrid="0">
      <p:cViewPr varScale="1">
        <p:scale>
          <a:sx n="106" d="100"/>
          <a:sy n="106" d="100"/>
        </p:scale>
        <p:origin x="739"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23/09/2019</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2</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66</a:t>
            </a:fld>
            <a:endParaRPr lang="en-AU"/>
          </a:p>
        </p:txBody>
      </p:sp>
    </p:spTree>
    <p:extLst>
      <p:ext uri="{BB962C8B-B14F-4D97-AF65-F5344CB8AC3E}">
        <p14:creationId xmlns:p14="http://schemas.microsoft.com/office/powerpoint/2010/main" val="4052329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67</a:t>
            </a:fld>
            <a:endParaRPr lang="en-AU"/>
          </a:p>
        </p:txBody>
      </p:sp>
    </p:spTree>
    <p:extLst>
      <p:ext uri="{BB962C8B-B14F-4D97-AF65-F5344CB8AC3E}">
        <p14:creationId xmlns:p14="http://schemas.microsoft.com/office/powerpoint/2010/main" val="160540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68</a:t>
            </a:fld>
            <a:endParaRPr lang="en-AU"/>
          </a:p>
        </p:txBody>
      </p:sp>
    </p:spTree>
    <p:extLst>
      <p:ext uri="{BB962C8B-B14F-4D97-AF65-F5344CB8AC3E}">
        <p14:creationId xmlns:p14="http://schemas.microsoft.com/office/powerpoint/2010/main" val="172752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69</a:t>
            </a:fld>
            <a:endParaRPr lang="en-AU"/>
          </a:p>
        </p:txBody>
      </p:sp>
    </p:spTree>
    <p:extLst>
      <p:ext uri="{BB962C8B-B14F-4D97-AF65-F5344CB8AC3E}">
        <p14:creationId xmlns:p14="http://schemas.microsoft.com/office/powerpoint/2010/main" val="1905799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70</a:t>
            </a:fld>
            <a:endParaRPr lang="en-AU"/>
          </a:p>
        </p:txBody>
      </p:sp>
    </p:spTree>
    <p:extLst>
      <p:ext uri="{BB962C8B-B14F-4D97-AF65-F5344CB8AC3E}">
        <p14:creationId xmlns:p14="http://schemas.microsoft.com/office/powerpoint/2010/main" val="221752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75</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8088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43</a:t>
            </a:fld>
            <a:endParaRPr lang="en-AU"/>
          </a:p>
        </p:txBody>
      </p:sp>
    </p:spTree>
    <p:extLst>
      <p:ext uri="{BB962C8B-B14F-4D97-AF65-F5344CB8AC3E}">
        <p14:creationId xmlns:p14="http://schemas.microsoft.com/office/powerpoint/2010/main" val="4137561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49</a:t>
            </a:fld>
            <a:endParaRPr lang="en-AU"/>
          </a:p>
        </p:txBody>
      </p:sp>
    </p:spTree>
    <p:extLst>
      <p:ext uri="{BB962C8B-B14F-4D97-AF65-F5344CB8AC3E}">
        <p14:creationId xmlns:p14="http://schemas.microsoft.com/office/powerpoint/2010/main" val="2606948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61</a:t>
            </a:fld>
            <a:endParaRPr lang="en-AU"/>
          </a:p>
        </p:txBody>
      </p:sp>
    </p:spTree>
    <p:extLst>
      <p:ext uri="{BB962C8B-B14F-4D97-AF65-F5344CB8AC3E}">
        <p14:creationId xmlns:p14="http://schemas.microsoft.com/office/powerpoint/2010/main" val="37635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62</a:t>
            </a:fld>
            <a:endParaRPr lang="en-AU"/>
          </a:p>
        </p:txBody>
      </p:sp>
    </p:spTree>
    <p:extLst>
      <p:ext uri="{BB962C8B-B14F-4D97-AF65-F5344CB8AC3E}">
        <p14:creationId xmlns:p14="http://schemas.microsoft.com/office/powerpoint/2010/main" val="23780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63</a:t>
            </a:fld>
            <a:endParaRPr lang="en-AU"/>
          </a:p>
        </p:txBody>
      </p:sp>
    </p:spTree>
    <p:extLst>
      <p:ext uri="{BB962C8B-B14F-4D97-AF65-F5344CB8AC3E}">
        <p14:creationId xmlns:p14="http://schemas.microsoft.com/office/powerpoint/2010/main" val="253452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64</a:t>
            </a:fld>
            <a:endParaRPr lang="en-AU"/>
          </a:p>
        </p:txBody>
      </p:sp>
    </p:spTree>
    <p:extLst>
      <p:ext uri="{BB962C8B-B14F-4D97-AF65-F5344CB8AC3E}">
        <p14:creationId xmlns:p14="http://schemas.microsoft.com/office/powerpoint/2010/main" val="294975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65</a:t>
            </a:fld>
            <a:endParaRPr lang="en-AU"/>
          </a:p>
        </p:txBody>
      </p:sp>
    </p:spTree>
    <p:extLst>
      <p:ext uri="{BB962C8B-B14F-4D97-AF65-F5344CB8AC3E}">
        <p14:creationId xmlns:p14="http://schemas.microsoft.com/office/powerpoint/2010/main" val="827997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567" y="87598"/>
            <a:ext cx="8542867" cy="1919001"/>
          </a:xfrm>
        </p:spPr>
        <p:txBody>
          <a:bodyPr>
            <a:noAutofit/>
          </a:bodyPr>
          <a:lstStyle/>
          <a:p>
            <a:r>
              <a:rPr lang="en-AU" dirty="0" err="1" smtClean="0">
                <a:latin typeface="Courier New" panose="02070309020205020404" pitchFamily="49" charset="0"/>
                <a:cs typeface="Courier New" panose="02070309020205020404" pitchFamily="49" charset="0"/>
              </a:rPr>
              <a:t>p</a:t>
            </a:r>
            <a:r>
              <a:rPr lang="en-AU" dirty="0" err="1" smtClean="0">
                <a:solidFill>
                  <a:schemeClr val="tx1"/>
                </a:solidFill>
                <a:latin typeface="Courier New" panose="02070309020205020404" pitchFamily="49" charset="0"/>
                <a:cs typeface="Courier New" panose="02070309020205020404" pitchFamily="49" charset="0"/>
              </a:rPr>
              <a:t>rioritizr</a:t>
            </a:r>
            <a:r>
              <a:rPr lang="en-AU" sz="4000" b="1" dirty="0"/>
              <a:t/>
            </a:r>
            <a:br>
              <a:rPr lang="en-AU" sz="4000" b="1" dirty="0"/>
            </a:br>
            <a:r>
              <a:rPr lang="en-AU" sz="4000" dirty="0" smtClean="0">
                <a:solidFill>
                  <a:schemeClr val="tx1"/>
                </a:solidFill>
              </a:rPr>
              <a:t>Systematic conservation planning in </a:t>
            </a:r>
            <a:r>
              <a:rPr lang="en-AU" sz="4000" dirty="0">
                <a:solidFill>
                  <a:schemeClr val="bg1"/>
                </a:solidFill>
              </a:rPr>
              <a:t>R </a:t>
            </a:r>
            <a:r>
              <a:rPr lang="en-AU" sz="4000" dirty="0" err="1">
                <a:solidFill>
                  <a:schemeClr val="bg1"/>
                </a:solidFill>
              </a:rPr>
              <a:t>R</a:t>
            </a:r>
            <a:endParaRPr lang="en-AU" sz="4000" dirty="0">
              <a:solidFill>
                <a:schemeClr val="bg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solidFill>
              </a:rPr>
              <a:t>Jeffrey Hanson</a:t>
            </a:r>
            <a:endParaRPr lang="en-AU" dirty="0">
              <a:solidFill>
                <a:schemeClr val="tx1"/>
              </a:solidFill>
            </a:endParaRPr>
          </a:p>
          <a:p>
            <a:endParaRPr lang="en-AU" dirty="0">
              <a:solidFill>
                <a:schemeClr val="tx1"/>
              </a:solidFill>
            </a:endParaRPr>
          </a:p>
        </p:txBody>
      </p:sp>
      <p:grpSp>
        <p:nvGrpSpPr>
          <p:cNvPr id="8" name="Group 7"/>
          <p:cNvGrpSpPr/>
          <p:nvPr/>
        </p:nvGrpSpPr>
        <p:grpSpPr>
          <a:xfrm>
            <a:off x="259155" y="4479765"/>
            <a:ext cx="4604759" cy="443584"/>
            <a:chOff x="259155" y="4479765"/>
            <a:chExt cx="4604759" cy="443584"/>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131580" cy="430887"/>
            </a:xfrm>
            <a:prstGeom prst="rect">
              <a:avLst/>
            </a:prstGeom>
            <a:noFill/>
          </p:spPr>
          <p:txBody>
            <a:bodyPr wrap="none" rtlCol="0">
              <a:spAutoFit/>
            </a:bodyPr>
            <a:lstStyle/>
            <a:p>
              <a:r>
                <a:rPr lang="en-AU" sz="2200" dirty="0"/>
                <a:t>j</a:t>
              </a:r>
              <a:r>
                <a:rPr lang="en-AU" sz="2200" dirty="0" smtClean="0"/>
                <a:t>effrey.hanson@uqconnect.edu.au</a:t>
              </a:r>
              <a:endParaRPr lang="en-AU" sz="2200" dirty="0"/>
            </a:p>
          </p:txBody>
        </p:sp>
      </p:grpSp>
      <p:grpSp>
        <p:nvGrpSpPr>
          <p:cNvPr id="6" name="Group 5"/>
          <p:cNvGrpSpPr/>
          <p:nvPr/>
        </p:nvGrpSpPr>
        <p:grpSpPr>
          <a:xfrm>
            <a:off x="6808626" y="4497845"/>
            <a:ext cx="2034808" cy="430887"/>
            <a:chOff x="6059800" y="6034020"/>
            <a:chExt cx="2034808" cy="574516"/>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89765"/>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6034020"/>
              <a:ext cx="1597425" cy="574516"/>
            </a:xfrm>
            <a:prstGeom prst="rect">
              <a:avLst/>
            </a:prstGeom>
            <a:noFill/>
          </p:spPr>
          <p:txBody>
            <a:bodyPr wrap="none" rtlCol="0">
              <a:spAutoFit/>
            </a:bodyPr>
            <a:lstStyle/>
            <a:p>
              <a:r>
                <a:rPr lang="en-AU" sz="2200" dirty="0" smtClean="0"/>
                <a:t>prioritizr.net</a:t>
              </a:r>
              <a:endParaRPr lang="en-AU" sz="2200" dirty="0"/>
            </a:p>
          </p:txBody>
        </p:sp>
      </p:grpSp>
      <p:pic>
        <p:nvPicPr>
          <p:cNvPr id="9218" name="Picture 2" descr="Image result for 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0794" y="1140233"/>
            <a:ext cx="682625" cy="528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802" y="1981734"/>
            <a:ext cx="1324396" cy="15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Decision science</a:t>
            </a:r>
            <a:endParaRPr lang="en-AU" dirty="0"/>
          </a:p>
        </p:txBody>
      </p:sp>
      <p:sp>
        <p:nvSpPr>
          <p:cNvPr id="3" name="Content Placeholder 2"/>
          <p:cNvSpPr>
            <a:spLocks noGrp="1"/>
          </p:cNvSpPr>
          <p:nvPr>
            <p:ph idx="1"/>
          </p:nvPr>
        </p:nvSpPr>
        <p:spPr/>
        <p:txBody>
          <a:bodyPr>
            <a:normAutofit fontScale="92500" lnSpcReduction="10000"/>
          </a:body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help achieve the goal?</a:t>
            </a:r>
          </a:p>
          <a:p>
            <a:r>
              <a:rPr lang="en-AU" u="sng" dirty="0" smtClean="0"/>
              <a:t>Constraints</a:t>
            </a:r>
            <a:r>
              <a:rPr lang="en-AU" dirty="0" smtClean="0"/>
              <a:t>: what things must our solution do to help achieve the goal? </a:t>
            </a:r>
          </a:p>
          <a:p>
            <a:r>
              <a:rPr lang="en-AU" u="sng" dirty="0" smtClean="0"/>
              <a:t>Decisions</a:t>
            </a:r>
            <a:r>
              <a:rPr lang="en-AU" dirty="0" smtClean="0"/>
              <a:t>: what actions could we do to maximize/minimize the objective?</a:t>
            </a:r>
            <a:endParaRPr lang="en-AU" dirty="0"/>
          </a:p>
        </p:txBody>
      </p:sp>
      <p:sp>
        <p:nvSpPr>
          <p:cNvPr id="4" name="Oval 3"/>
          <p:cNvSpPr/>
          <p:nvPr/>
        </p:nvSpPr>
        <p:spPr>
          <a:xfrm>
            <a:off x="358346" y="1026707"/>
            <a:ext cx="1846100" cy="883491"/>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p:cNvSpPr/>
          <p:nvPr/>
        </p:nvSpPr>
        <p:spPr>
          <a:xfrm>
            <a:off x="4412185" y="3730423"/>
            <a:ext cx="1988614" cy="9516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3813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 Sandwich</a:t>
            </a:r>
            <a:endParaRPr lang="en-AU" dirty="0"/>
          </a:p>
        </p:txBody>
      </p:sp>
      <p:pic>
        <p:nvPicPr>
          <p:cNvPr id="1028" name="Picture 4" descr="Image result for hung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851" y="1063229"/>
            <a:ext cx="5520298" cy="384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94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 Sandwich</a:t>
            </a:r>
            <a:endParaRPr lang="en-AU" dirty="0"/>
          </a:p>
        </p:txBody>
      </p:sp>
      <p:sp>
        <p:nvSpPr>
          <p:cNvPr id="5" name="Content Placeholder 2"/>
          <p:cNvSpPr>
            <a:spLocks noGrp="1"/>
          </p:cNvSpPr>
          <p:nvPr>
            <p:ph idx="1"/>
          </p:nvPr>
        </p:nvSpPr>
        <p:spPr>
          <a:xfrm>
            <a:off x="457200" y="1200151"/>
            <a:ext cx="8229600" cy="3394472"/>
          </a:xfrm>
        </p:spPr>
        <p:txBody>
          <a:bodyPr>
            <a:normAutofit/>
          </a:bodyPr>
          <a:lstStyle/>
          <a:p>
            <a:r>
              <a:rPr lang="en-AU" u="sng" dirty="0" smtClean="0"/>
              <a:t>Goal</a:t>
            </a:r>
            <a:r>
              <a:rPr lang="en-AU" dirty="0" smtClean="0"/>
              <a:t>: Best sandwich experience </a:t>
            </a:r>
          </a:p>
          <a:p>
            <a:r>
              <a:rPr lang="en-AU" u="sng" dirty="0" smtClean="0"/>
              <a:t>Objective</a:t>
            </a:r>
            <a:r>
              <a:rPr lang="en-AU" dirty="0" smtClean="0"/>
              <a:t>: Maximize taste</a:t>
            </a:r>
          </a:p>
          <a:p>
            <a:r>
              <a:rPr lang="en-AU" u="sng" dirty="0" smtClean="0"/>
              <a:t>Constraints</a:t>
            </a:r>
            <a:r>
              <a:rPr lang="en-AU" dirty="0"/>
              <a:t>: must have </a:t>
            </a:r>
            <a:r>
              <a:rPr lang="en-AU" dirty="0" smtClean="0"/>
              <a:t>bread, number of calories, cost of ingredients </a:t>
            </a:r>
          </a:p>
          <a:p>
            <a:r>
              <a:rPr lang="en-AU" u="sng" dirty="0" smtClean="0"/>
              <a:t>Decisions</a:t>
            </a:r>
            <a:r>
              <a:rPr lang="en-AU" dirty="0" smtClean="0"/>
              <a:t>: what ingredients shall I use?</a:t>
            </a:r>
            <a:endParaRPr lang="en-AU" dirty="0"/>
          </a:p>
        </p:txBody>
      </p:sp>
    </p:spTree>
    <p:extLst>
      <p:ext uri="{BB962C8B-B14F-4D97-AF65-F5344CB8AC3E}">
        <p14:creationId xmlns:p14="http://schemas.microsoft.com/office/powerpoint/2010/main" val="189869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images fridge full of food"/>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8091" y="380054"/>
            <a:ext cx="3624783" cy="2897499"/>
          </a:xfrm>
          <a:prstGeom prst="rect">
            <a:avLst/>
          </a:prstGeom>
          <a:noFill/>
          <a:extLst>
            <a:ext uri="{909E8E84-426E-40DD-AFC4-6F175D3DCCD1}">
              <a14:hiddenFill xmlns:a14="http://schemas.microsoft.com/office/drawing/2010/main">
                <a:solidFill>
                  <a:srgbClr val="FFFFFF"/>
                </a:solidFill>
              </a14:hiddenFill>
            </a:ext>
          </a:extLst>
        </p:spPr>
      </p:pic>
      <p:sp>
        <p:nvSpPr>
          <p:cNvPr id="99" name="Down Arrow 98"/>
          <p:cNvSpPr/>
          <p:nvPr/>
        </p:nvSpPr>
        <p:spPr>
          <a:xfrm rot="19153137">
            <a:off x="6311811" y="3152139"/>
            <a:ext cx="1135591" cy="877242"/>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Down Arrow 99"/>
          <p:cNvSpPr/>
          <p:nvPr/>
        </p:nvSpPr>
        <p:spPr>
          <a:xfrm rot="2460491">
            <a:off x="1074750" y="3152139"/>
            <a:ext cx="1135591" cy="877242"/>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Down Arrow 100"/>
          <p:cNvSpPr/>
          <p:nvPr/>
        </p:nvSpPr>
        <p:spPr>
          <a:xfrm rot="20260045">
            <a:off x="4655482" y="3112269"/>
            <a:ext cx="1135591" cy="870653"/>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Down Arrow 101"/>
          <p:cNvSpPr/>
          <p:nvPr/>
        </p:nvSpPr>
        <p:spPr>
          <a:xfrm rot="1275277">
            <a:off x="2796718" y="3144547"/>
            <a:ext cx="1135591" cy="870653"/>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151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Tree>
    <p:extLst>
      <p:ext uri="{BB962C8B-B14F-4D97-AF65-F5344CB8AC3E}">
        <p14:creationId xmlns:p14="http://schemas.microsoft.com/office/powerpoint/2010/main" val="346078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Tree>
    <p:extLst>
      <p:ext uri="{BB962C8B-B14F-4D97-AF65-F5344CB8AC3E}">
        <p14:creationId xmlns:p14="http://schemas.microsoft.com/office/powerpoint/2010/main" val="246980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70" name="TextBox 69"/>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238837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55" name="TextBox 54"/>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65" name="TextBox 64"/>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2685385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3" name="Multiply 2"/>
          <p:cNvSpPr/>
          <p:nvPr/>
        </p:nvSpPr>
        <p:spPr>
          <a:xfrm>
            <a:off x="7215958" y="54163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Multiply 54"/>
          <p:cNvSpPr/>
          <p:nvPr/>
        </p:nvSpPr>
        <p:spPr>
          <a:xfrm>
            <a:off x="7276702" y="151399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Multiply 64"/>
          <p:cNvSpPr/>
          <p:nvPr/>
        </p:nvSpPr>
        <p:spPr>
          <a:xfrm>
            <a:off x="7231821" y="262747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Multiply 65"/>
          <p:cNvSpPr/>
          <p:nvPr/>
        </p:nvSpPr>
        <p:spPr>
          <a:xfrm>
            <a:off x="7244850" y="3536334"/>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Multiply 66"/>
          <p:cNvSpPr/>
          <p:nvPr/>
        </p:nvSpPr>
        <p:spPr>
          <a:xfrm>
            <a:off x="7214171" y="414710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69" name="TextBox 68"/>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4211334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3" name="Multiply 2"/>
          <p:cNvSpPr/>
          <p:nvPr/>
        </p:nvSpPr>
        <p:spPr>
          <a:xfrm>
            <a:off x="7215958" y="54163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Multiply 54"/>
          <p:cNvSpPr/>
          <p:nvPr/>
        </p:nvSpPr>
        <p:spPr>
          <a:xfrm>
            <a:off x="7276702" y="151399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Multiply 64"/>
          <p:cNvSpPr/>
          <p:nvPr/>
        </p:nvSpPr>
        <p:spPr>
          <a:xfrm>
            <a:off x="7231821" y="262747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Multiply 65"/>
          <p:cNvSpPr/>
          <p:nvPr/>
        </p:nvSpPr>
        <p:spPr>
          <a:xfrm>
            <a:off x="7244850" y="3536334"/>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Multiply 66"/>
          <p:cNvSpPr/>
          <p:nvPr/>
        </p:nvSpPr>
        <p:spPr>
          <a:xfrm>
            <a:off x="7214171" y="414710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Multiply 67"/>
          <p:cNvSpPr/>
          <p:nvPr/>
        </p:nvSpPr>
        <p:spPr>
          <a:xfrm>
            <a:off x="2321568" y="4188779"/>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Multiply 68"/>
          <p:cNvSpPr/>
          <p:nvPr/>
        </p:nvSpPr>
        <p:spPr>
          <a:xfrm>
            <a:off x="2292015" y="257059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Multiply 69"/>
          <p:cNvSpPr/>
          <p:nvPr/>
        </p:nvSpPr>
        <p:spPr>
          <a:xfrm>
            <a:off x="2232614" y="14627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Multiply 78"/>
          <p:cNvSpPr/>
          <p:nvPr/>
        </p:nvSpPr>
        <p:spPr>
          <a:xfrm>
            <a:off x="2263259" y="45973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Multiply 79"/>
          <p:cNvSpPr/>
          <p:nvPr/>
        </p:nvSpPr>
        <p:spPr>
          <a:xfrm>
            <a:off x="3322652" y="42303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Multiply 80"/>
          <p:cNvSpPr/>
          <p:nvPr/>
        </p:nvSpPr>
        <p:spPr>
          <a:xfrm>
            <a:off x="3291747"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Multiply 81"/>
          <p:cNvSpPr/>
          <p:nvPr/>
        </p:nvSpPr>
        <p:spPr>
          <a:xfrm>
            <a:off x="3232878" y="148361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Multiply 84"/>
          <p:cNvSpPr/>
          <p:nvPr/>
        </p:nvSpPr>
        <p:spPr>
          <a:xfrm>
            <a:off x="3273194" y="50520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Multiply 87"/>
          <p:cNvSpPr/>
          <p:nvPr/>
        </p:nvSpPr>
        <p:spPr>
          <a:xfrm>
            <a:off x="2344854"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Multiply 88"/>
          <p:cNvSpPr/>
          <p:nvPr/>
        </p:nvSpPr>
        <p:spPr>
          <a:xfrm>
            <a:off x="3312712"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Multiply 89"/>
          <p:cNvSpPr/>
          <p:nvPr/>
        </p:nvSpPr>
        <p:spPr>
          <a:xfrm>
            <a:off x="5338629" y="424678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Multiply 90"/>
          <p:cNvSpPr/>
          <p:nvPr/>
        </p:nvSpPr>
        <p:spPr>
          <a:xfrm>
            <a:off x="5287021" y="356864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Multiply 91"/>
          <p:cNvSpPr/>
          <p:nvPr/>
        </p:nvSpPr>
        <p:spPr>
          <a:xfrm>
            <a:off x="5251085"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Multiply 92"/>
          <p:cNvSpPr/>
          <p:nvPr/>
        </p:nvSpPr>
        <p:spPr>
          <a:xfrm>
            <a:off x="5251085" y="154451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Multiply 93"/>
          <p:cNvSpPr/>
          <p:nvPr/>
        </p:nvSpPr>
        <p:spPr>
          <a:xfrm>
            <a:off x="5204946" y="51475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TextBox 94"/>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96" name="TextBox 95"/>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8962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7"/>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a:t>=</a:t>
            </a:r>
            <a:r>
              <a:rPr lang="en-AU" sz="3200" dirty="0" smtClean="0"/>
              <a:t>2</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83" name="TextBox 82"/>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84" name="TextBox 83"/>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
        <p:nvSpPr>
          <p:cNvPr id="3" name="Multiply 2"/>
          <p:cNvSpPr/>
          <p:nvPr/>
        </p:nvSpPr>
        <p:spPr>
          <a:xfrm>
            <a:off x="7215958" y="54163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Multiply 54"/>
          <p:cNvSpPr/>
          <p:nvPr/>
        </p:nvSpPr>
        <p:spPr>
          <a:xfrm>
            <a:off x="7276702" y="151399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Multiply 64"/>
          <p:cNvSpPr/>
          <p:nvPr/>
        </p:nvSpPr>
        <p:spPr>
          <a:xfrm>
            <a:off x="7231821" y="262747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Multiply 65"/>
          <p:cNvSpPr/>
          <p:nvPr/>
        </p:nvSpPr>
        <p:spPr>
          <a:xfrm>
            <a:off x="7244850" y="3536334"/>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Multiply 66"/>
          <p:cNvSpPr/>
          <p:nvPr/>
        </p:nvSpPr>
        <p:spPr>
          <a:xfrm>
            <a:off x="7214171" y="414710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Multiply 67"/>
          <p:cNvSpPr/>
          <p:nvPr/>
        </p:nvSpPr>
        <p:spPr>
          <a:xfrm>
            <a:off x="2321568" y="4188779"/>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Multiply 68"/>
          <p:cNvSpPr/>
          <p:nvPr/>
        </p:nvSpPr>
        <p:spPr>
          <a:xfrm>
            <a:off x="2292015" y="257059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Multiply 69"/>
          <p:cNvSpPr/>
          <p:nvPr/>
        </p:nvSpPr>
        <p:spPr>
          <a:xfrm>
            <a:off x="2232614" y="14627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Multiply 78"/>
          <p:cNvSpPr/>
          <p:nvPr/>
        </p:nvSpPr>
        <p:spPr>
          <a:xfrm>
            <a:off x="2263259" y="45973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Multiply 79"/>
          <p:cNvSpPr/>
          <p:nvPr/>
        </p:nvSpPr>
        <p:spPr>
          <a:xfrm>
            <a:off x="3322652" y="42303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Multiply 80"/>
          <p:cNvSpPr/>
          <p:nvPr/>
        </p:nvSpPr>
        <p:spPr>
          <a:xfrm>
            <a:off x="3291747"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Multiply 81"/>
          <p:cNvSpPr/>
          <p:nvPr/>
        </p:nvSpPr>
        <p:spPr>
          <a:xfrm>
            <a:off x="3232878" y="148361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Multiply 84"/>
          <p:cNvSpPr/>
          <p:nvPr/>
        </p:nvSpPr>
        <p:spPr>
          <a:xfrm>
            <a:off x="3273194" y="50520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Multiply 87"/>
          <p:cNvSpPr/>
          <p:nvPr/>
        </p:nvSpPr>
        <p:spPr>
          <a:xfrm>
            <a:off x="2344854"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Multiply 88"/>
          <p:cNvSpPr/>
          <p:nvPr/>
        </p:nvSpPr>
        <p:spPr>
          <a:xfrm>
            <a:off x="3312712"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Multiply 89"/>
          <p:cNvSpPr/>
          <p:nvPr/>
        </p:nvSpPr>
        <p:spPr>
          <a:xfrm>
            <a:off x="5338629" y="424678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Multiply 90"/>
          <p:cNvSpPr/>
          <p:nvPr/>
        </p:nvSpPr>
        <p:spPr>
          <a:xfrm>
            <a:off x="5287021" y="356864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Multiply 91"/>
          <p:cNvSpPr/>
          <p:nvPr/>
        </p:nvSpPr>
        <p:spPr>
          <a:xfrm>
            <a:off x="5251085"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Multiply 92"/>
          <p:cNvSpPr/>
          <p:nvPr/>
        </p:nvSpPr>
        <p:spPr>
          <a:xfrm>
            <a:off x="5251085" y="154451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Multiply 93"/>
          <p:cNvSpPr/>
          <p:nvPr/>
        </p:nvSpPr>
        <p:spPr>
          <a:xfrm>
            <a:off x="5204946" y="51475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6" name="Picture 2" descr="Image result for images green tic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5669" y="4274068"/>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images green tic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85009" y="4282479"/>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Image result for images green tic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67056" y="4288935"/>
            <a:ext cx="896588" cy="68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52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12" descr="Image result for mayona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9899" y="4116287"/>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bread s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6486" y="4255183"/>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1655081"/>
            <a:ext cx="7164590" cy="584775"/>
          </a:xfrm>
          <a:prstGeom prst="rect">
            <a:avLst/>
          </a:prstGeom>
          <a:noFill/>
        </p:spPr>
        <p:txBody>
          <a:bodyPr wrap="none" rtlCol="0">
            <a:spAutoFit/>
          </a:bodyPr>
          <a:lstStyle/>
          <a:p>
            <a:r>
              <a:rPr lang="en-AU" sz="3200" dirty="0" smtClean="0"/>
              <a:t>Constraint 4: mayo + lettuce combination </a:t>
            </a:r>
            <a:endParaRPr lang="en-AU" sz="3200" dirty="0"/>
          </a:p>
        </p:txBody>
      </p:sp>
      <p:sp>
        <p:nvSpPr>
          <p:cNvPr id="64" name="TextBox 63"/>
          <p:cNvSpPr txBox="1"/>
          <p:nvPr/>
        </p:nvSpPr>
        <p:spPr>
          <a:xfrm>
            <a:off x="22746" y="1075075"/>
            <a:ext cx="2827249" cy="584775"/>
          </a:xfrm>
          <a:prstGeom prst="rect">
            <a:avLst/>
          </a:prstGeom>
          <a:noFill/>
        </p:spPr>
        <p:txBody>
          <a:bodyPr wrap="none" rtlCol="0">
            <a:spAutoFit/>
          </a:bodyPr>
          <a:lstStyle/>
          <a:p>
            <a:r>
              <a:rPr lang="en-AU" sz="3200" dirty="0" smtClean="0"/>
              <a:t>Constraints 2--3</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356653" y="2154672"/>
            <a:ext cx="598241" cy="584775"/>
          </a:xfrm>
          <a:prstGeom prst="rect">
            <a:avLst/>
          </a:prstGeom>
          <a:noFill/>
        </p:spPr>
        <p:txBody>
          <a:bodyPr wrap="none" rtlCol="0">
            <a:spAutoFit/>
          </a:bodyPr>
          <a:lstStyle/>
          <a:p>
            <a:r>
              <a:rPr lang="en-AU" sz="3200" dirty="0" smtClean="0"/>
              <a:t>+0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251754" y="2154672"/>
            <a:ext cx="598241" cy="584775"/>
          </a:xfrm>
          <a:prstGeom prst="rect">
            <a:avLst/>
          </a:prstGeom>
          <a:noFill/>
        </p:spPr>
        <p:txBody>
          <a:bodyPr wrap="none" rtlCol="0">
            <a:spAutoFit/>
          </a:bodyPr>
          <a:lstStyle/>
          <a:p>
            <a:r>
              <a:rPr lang="en-AU" sz="3200" dirty="0" smtClean="0"/>
              <a:t>+0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286100" y="2154672"/>
            <a:ext cx="598241" cy="584775"/>
          </a:xfrm>
          <a:prstGeom prst="rect">
            <a:avLst/>
          </a:prstGeom>
          <a:noFill/>
        </p:spPr>
        <p:txBody>
          <a:bodyPr wrap="none" rtlCol="0">
            <a:spAutoFit/>
          </a:bodyPr>
          <a:lstStyle/>
          <a:p>
            <a:r>
              <a:rPr lang="en-AU" sz="3200" dirty="0" smtClean="0"/>
              <a:t>+0</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317491" y="2154672"/>
            <a:ext cx="598241" cy="584775"/>
          </a:xfrm>
          <a:prstGeom prst="rect">
            <a:avLst/>
          </a:prstGeom>
          <a:noFill/>
        </p:spPr>
        <p:txBody>
          <a:bodyPr wrap="none" rtlCol="0">
            <a:spAutoFit/>
          </a:bodyPr>
          <a:lstStyle/>
          <a:p>
            <a:r>
              <a:rPr lang="en-AU" sz="3200" dirty="0" smtClean="0"/>
              <a:t>+0</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318560" y="2154672"/>
            <a:ext cx="598241" cy="584775"/>
          </a:xfrm>
          <a:prstGeom prst="rect">
            <a:avLst/>
          </a:prstGeom>
          <a:noFill/>
        </p:spPr>
        <p:txBody>
          <a:bodyPr wrap="none" rtlCol="0">
            <a:spAutoFit/>
          </a:bodyPr>
          <a:lstStyle/>
          <a:p>
            <a:r>
              <a:rPr lang="en-AU" sz="3200" dirty="0"/>
              <a:t>+</a:t>
            </a:r>
            <a:r>
              <a:rPr lang="en-AU" sz="3200" dirty="0" smtClean="0"/>
              <a:t>1</a:t>
            </a:r>
            <a:endParaRPr lang="en-AU" sz="3200" dirty="0"/>
          </a:p>
        </p:txBody>
      </p:sp>
      <p:sp>
        <p:nvSpPr>
          <p:cNvPr id="30" name="TextBox 29"/>
          <p:cNvSpPr txBox="1"/>
          <p:nvPr/>
        </p:nvSpPr>
        <p:spPr>
          <a:xfrm>
            <a:off x="7360773" y="616676"/>
            <a:ext cx="806631" cy="584775"/>
          </a:xfrm>
          <a:prstGeom prst="rect">
            <a:avLst/>
          </a:prstGeom>
          <a:noFill/>
        </p:spPr>
        <p:txBody>
          <a:bodyPr wrap="none" rtlCol="0">
            <a:spAutoFit/>
          </a:bodyPr>
          <a:lstStyle/>
          <a:p>
            <a:r>
              <a:rPr lang="en-AU" sz="3200" dirty="0" smtClean="0"/>
              <a:t>+20</a:t>
            </a:r>
            <a:endParaRPr lang="en-AU" sz="3200" dirty="0"/>
          </a:p>
        </p:txBody>
      </p:sp>
      <p:sp>
        <p:nvSpPr>
          <p:cNvPr id="61" name="TextBox 60"/>
          <p:cNvSpPr txBox="1"/>
          <p:nvPr/>
        </p:nvSpPr>
        <p:spPr>
          <a:xfrm>
            <a:off x="7464967" y="2154672"/>
            <a:ext cx="518091" cy="584775"/>
          </a:xfrm>
          <a:prstGeom prst="rect">
            <a:avLst/>
          </a:prstGeom>
          <a:noFill/>
        </p:spPr>
        <p:txBody>
          <a:bodyPr wrap="none" rtlCol="0">
            <a:spAutoFit/>
          </a:bodyPr>
          <a:lstStyle/>
          <a:p>
            <a:r>
              <a:rPr lang="en-AU" sz="3200" dirty="0"/>
              <a:t>-</a:t>
            </a:r>
            <a:r>
              <a:rPr lang="en-AU" sz="3200" dirty="0" smtClean="0"/>
              <a:t>1</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319627" y="2154672"/>
            <a:ext cx="598241" cy="584775"/>
          </a:xfrm>
          <a:prstGeom prst="rect">
            <a:avLst/>
          </a:prstGeom>
          <a:noFill/>
        </p:spPr>
        <p:txBody>
          <a:bodyPr wrap="none" rtlCol="0">
            <a:spAutoFit/>
          </a:bodyPr>
          <a:lstStyle/>
          <a:p>
            <a:r>
              <a:rPr lang="en-AU" sz="3200" dirty="0" smtClean="0"/>
              <a:t>+0</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370859" y="2154672"/>
            <a:ext cx="598241" cy="584775"/>
          </a:xfrm>
          <a:prstGeom prst="rect">
            <a:avLst/>
          </a:prstGeom>
          <a:noFill/>
        </p:spPr>
        <p:txBody>
          <a:bodyPr wrap="none" rtlCol="0">
            <a:spAutoFit/>
          </a:bodyPr>
          <a:lstStyle/>
          <a:p>
            <a:r>
              <a:rPr lang="en-AU" sz="3200" dirty="0" smtClean="0"/>
              <a:t>+0</a:t>
            </a:r>
            <a:endParaRPr lang="en-AU" sz="3200" dirty="0"/>
          </a:p>
        </p:txBody>
      </p:sp>
      <p:pic>
        <p:nvPicPr>
          <p:cNvPr id="85" name="Picture 10" descr="Image result for lettu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349033" y="2703312"/>
            <a:ext cx="598241" cy="584775"/>
          </a:xfrm>
          <a:prstGeom prst="rect">
            <a:avLst/>
          </a:prstGeom>
          <a:noFill/>
        </p:spPr>
        <p:txBody>
          <a:bodyPr wrap="none" rtlCol="0">
            <a:spAutoFit/>
          </a:bodyPr>
          <a:lstStyle/>
          <a:p>
            <a:r>
              <a:rPr lang="en-AU" sz="3200" dirty="0" smtClean="0"/>
              <a:t>+0</a:t>
            </a:r>
            <a:endParaRPr lang="en-AU" sz="3200" dirty="0"/>
          </a:p>
        </p:txBody>
      </p:sp>
      <p:sp>
        <p:nvSpPr>
          <p:cNvPr id="87" name="TextBox 86"/>
          <p:cNvSpPr txBox="1"/>
          <p:nvPr/>
        </p:nvSpPr>
        <p:spPr>
          <a:xfrm>
            <a:off x="2244134" y="2703312"/>
            <a:ext cx="598241" cy="584775"/>
          </a:xfrm>
          <a:prstGeom prst="rect">
            <a:avLst/>
          </a:prstGeom>
          <a:noFill/>
        </p:spPr>
        <p:txBody>
          <a:bodyPr wrap="none" rtlCol="0">
            <a:spAutoFit/>
          </a:bodyPr>
          <a:lstStyle/>
          <a:p>
            <a:r>
              <a:rPr lang="en-AU" sz="3200" dirty="0" smtClean="0"/>
              <a:t>+0</a:t>
            </a:r>
            <a:endParaRPr lang="en-AU" sz="3200" dirty="0"/>
          </a:p>
        </p:txBody>
      </p:sp>
      <p:sp>
        <p:nvSpPr>
          <p:cNvPr id="88" name="TextBox 87"/>
          <p:cNvSpPr txBox="1"/>
          <p:nvPr/>
        </p:nvSpPr>
        <p:spPr>
          <a:xfrm>
            <a:off x="3278480" y="2703312"/>
            <a:ext cx="598241" cy="584775"/>
          </a:xfrm>
          <a:prstGeom prst="rect">
            <a:avLst/>
          </a:prstGeom>
          <a:noFill/>
        </p:spPr>
        <p:txBody>
          <a:bodyPr wrap="none" rtlCol="0">
            <a:spAutoFit/>
          </a:bodyPr>
          <a:lstStyle/>
          <a:p>
            <a:r>
              <a:rPr lang="en-AU" sz="3200" dirty="0" smtClean="0"/>
              <a:t>+0</a:t>
            </a:r>
            <a:endParaRPr lang="en-AU" sz="3200" dirty="0"/>
          </a:p>
        </p:txBody>
      </p:sp>
      <p:sp>
        <p:nvSpPr>
          <p:cNvPr id="89" name="TextBox 88"/>
          <p:cNvSpPr txBox="1"/>
          <p:nvPr/>
        </p:nvSpPr>
        <p:spPr>
          <a:xfrm>
            <a:off x="4309871" y="2703312"/>
            <a:ext cx="598241" cy="584775"/>
          </a:xfrm>
          <a:prstGeom prst="rect">
            <a:avLst/>
          </a:prstGeom>
          <a:noFill/>
        </p:spPr>
        <p:txBody>
          <a:bodyPr wrap="none" rtlCol="0">
            <a:spAutoFit/>
          </a:bodyPr>
          <a:lstStyle/>
          <a:p>
            <a:r>
              <a:rPr lang="en-AU" sz="3200" dirty="0" smtClean="0"/>
              <a:t>+1</a:t>
            </a:r>
            <a:endParaRPr lang="en-AU" sz="3200" dirty="0"/>
          </a:p>
        </p:txBody>
      </p:sp>
      <p:sp>
        <p:nvSpPr>
          <p:cNvPr id="90" name="TextBox 89"/>
          <p:cNvSpPr txBox="1"/>
          <p:nvPr/>
        </p:nvSpPr>
        <p:spPr>
          <a:xfrm>
            <a:off x="5310940" y="2703312"/>
            <a:ext cx="598241" cy="584775"/>
          </a:xfrm>
          <a:prstGeom prst="rect">
            <a:avLst/>
          </a:prstGeom>
          <a:noFill/>
        </p:spPr>
        <p:txBody>
          <a:bodyPr wrap="none" rtlCol="0">
            <a:spAutoFit/>
          </a:bodyPr>
          <a:lstStyle/>
          <a:p>
            <a:r>
              <a:rPr lang="en-AU" sz="3200" dirty="0" smtClean="0"/>
              <a:t>+0</a:t>
            </a:r>
            <a:endParaRPr lang="en-AU" sz="3200" dirty="0"/>
          </a:p>
        </p:txBody>
      </p:sp>
      <p:sp>
        <p:nvSpPr>
          <p:cNvPr id="91" name="TextBox 90"/>
          <p:cNvSpPr txBox="1"/>
          <p:nvPr/>
        </p:nvSpPr>
        <p:spPr>
          <a:xfrm>
            <a:off x="7457347" y="2703312"/>
            <a:ext cx="518091" cy="584775"/>
          </a:xfrm>
          <a:prstGeom prst="rect">
            <a:avLst/>
          </a:prstGeom>
          <a:noFill/>
        </p:spPr>
        <p:txBody>
          <a:bodyPr wrap="none" rtlCol="0">
            <a:spAutoFit/>
          </a:bodyPr>
          <a:lstStyle/>
          <a:p>
            <a:r>
              <a:rPr lang="en-AU" sz="3200" dirty="0"/>
              <a:t>-</a:t>
            </a:r>
            <a:r>
              <a:rPr lang="en-AU" sz="3200" dirty="0" smtClean="0"/>
              <a:t>1</a:t>
            </a:r>
            <a:endParaRPr lang="en-AU" sz="3200" dirty="0"/>
          </a:p>
        </p:txBody>
      </p:sp>
      <p:sp>
        <p:nvSpPr>
          <p:cNvPr id="92" name="TextBox 91"/>
          <p:cNvSpPr txBox="1"/>
          <p:nvPr/>
        </p:nvSpPr>
        <p:spPr>
          <a:xfrm>
            <a:off x="6312007" y="2703312"/>
            <a:ext cx="598241" cy="584775"/>
          </a:xfrm>
          <a:prstGeom prst="rect">
            <a:avLst/>
          </a:prstGeom>
          <a:noFill/>
        </p:spPr>
        <p:txBody>
          <a:bodyPr wrap="none" rtlCol="0">
            <a:spAutoFit/>
          </a:bodyPr>
          <a:lstStyle/>
          <a:p>
            <a:r>
              <a:rPr lang="en-AU" sz="3200" dirty="0" smtClean="0"/>
              <a:t>+0</a:t>
            </a:r>
            <a:endParaRPr lang="en-AU" sz="3200" dirty="0"/>
          </a:p>
        </p:txBody>
      </p:sp>
      <p:sp>
        <p:nvSpPr>
          <p:cNvPr id="93" name="TextBox 92"/>
          <p:cNvSpPr txBox="1"/>
          <p:nvPr/>
        </p:nvSpPr>
        <p:spPr>
          <a:xfrm>
            <a:off x="1363239" y="2703312"/>
            <a:ext cx="598241" cy="584775"/>
          </a:xfrm>
          <a:prstGeom prst="rect">
            <a:avLst/>
          </a:prstGeom>
          <a:noFill/>
        </p:spPr>
        <p:txBody>
          <a:bodyPr wrap="none" rtlCol="0">
            <a:spAutoFit/>
          </a:bodyPr>
          <a:lstStyle/>
          <a:p>
            <a:r>
              <a:rPr lang="en-AU" sz="3200" dirty="0" smtClean="0"/>
              <a:t>+0</a:t>
            </a:r>
            <a:endParaRPr lang="en-AU" sz="3200" dirty="0"/>
          </a:p>
        </p:txBody>
      </p:sp>
      <p:sp>
        <p:nvSpPr>
          <p:cNvPr id="94" name="TextBox 93"/>
          <p:cNvSpPr txBox="1"/>
          <p:nvPr/>
        </p:nvSpPr>
        <p:spPr>
          <a:xfrm>
            <a:off x="8216473" y="2144253"/>
            <a:ext cx="1050707" cy="584775"/>
          </a:xfrm>
          <a:prstGeom prst="rect">
            <a:avLst/>
          </a:prstGeom>
          <a:noFill/>
        </p:spPr>
        <p:txBody>
          <a:bodyPr wrap="square" rtlCol="0">
            <a:spAutoFit/>
          </a:bodyPr>
          <a:lstStyle/>
          <a:p>
            <a:r>
              <a:rPr lang="en-AU" sz="3200" dirty="0" smtClean="0"/>
              <a:t>≥0</a:t>
            </a:r>
          </a:p>
        </p:txBody>
      </p:sp>
      <p:sp>
        <p:nvSpPr>
          <p:cNvPr id="95" name="TextBox 94"/>
          <p:cNvSpPr txBox="1"/>
          <p:nvPr/>
        </p:nvSpPr>
        <p:spPr>
          <a:xfrm>
            <a:off x="8231713" y="2685273"/>
            <a:ext cx="1050707" cy="584775"/>
          </a:xfrm>
          <a:prstGeom prst="rect">
            <a:avLst/>
          </a:prstGeom>
          <a:noFill/>
        </p:spPr>
        <p:txBody>
          <a:bodyPr wrap="square" rtlCol="0">
            <a:spAutoFit/>
          </a:bodyPr>
          <a:lstStyle/>
          <a:p>
            <a:r>
              <a:rPr lang="en-AU" sz="3200" dirty="0" smtClean="0"/>
              <a:t>≥0</a:t>
            </a:r>
          </a:p>
        </p:txBody>
      </p:sp>
    </p:spTree>
    <p:extLst>
      <p:ext uri="{BB962C8B-B14F-4D97-AF65-F5344CB8AC3E}">
        <p14:creationId xmlns:p14="http://schemas.microsoft.com/office/powerpoint/2010/main" val="4111776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05979"/>
            <a:ext cx="8229600" cy="857250"/>
          </a:xfrm>
        </p:spPr>
        <p:txBody>
          <a:bodyPr/>
          <a:lstStyle/>
          <a:p>
            <a:r>
              <a:rPr lang="en-AU" dirty="0" smtClean="0"/>
              <a:t>Case-study: Reserve design</a:t>
            </a:r>
            <a:endParaRPr lang="en-AU" dirty="0"/>
          </a:p>
        </p:txBody>
      </p:sp>
      <p:sp>
        <p:nvSpPr>
          <p:cNvPr id="5" name="Content Placeholder 2"/>
          <p:cNvSpPr>
            <a:spLocks noGrp="1"/>
          </p:cNvSpPr>
          <p:nvPr>
            <p:ph idx="1"/>
          </p:nvPr>
        </p:nvSpPr>
        <p:spPr>
          <a:xfrm>
            <a:off x="167640" y="1244763"/>
            <a:ext cx="5334324" cy="3555837"/>
          </a:xfrm>
        </p:spPr>
        <p:txBody>
          <a:bodyPr>
            <a:noAutofit/>
          </a:bodyPr>
          <a:lstStyle/>
          <a:p>
            <a:r>
              <a:rPr lang="en-AU" u="sng" dirty="0" smtClean="0"/>
              <a:t>Goal</a:t>
            </a:r>
            <a:r>
              <a:rPr lang="en-AU" dirty="0" smtClean="0"/>
              <a:t>: conserve biodiversity</a:t>
            </a:r>
          </a:p>
          <a:p>
            <a:r>
              <a:rPr lang="en-AU" u="sng" dirty="0" smtClean="0"/>
              <a:t>Objective</a:t>
            </a:r>
            <a:r>
              <a:rPr lang="en-AU" dirty="0" smtClean="0"/>
              <a:t>: min. # of islands</a:t>
            </a:r>
          </a:p>
          <a:p>
            <a:r>
              <a:rPr lang="en-AU" u="sng" dirty="0" smtClean="0"/>
              <a:t>Constraints</a:t>
            </a:r>
            <a:r>
              <a:rPr lang="en-AU" dirty="0"/>
              <a:t>: </a:t>
            </a:r>
            <a:r>
              <a:rPr lang="en-AU" dirty="0" smtClean="0"/>
              <a:t>sufficient habitat for each species</a:t>
            </a:r>
          </a:p>
          <a:p>
            <a:r>
              <a:rPr lang="en-AU" u="sng" dirty="0" smtClean="0"/>
              <a:t>Decisions</a:t>
            </a:r>
            <a:r>
              <a:rPr lang="en-AU" dirty="0" smtClean="0"/>
              <a:t>: which places should be protected?</a:t>
            </a:r>
            <a:endParaRPr lang="en-AU" dirty="0"/>
          </a:p>
        </p:txBody>
      </p:sp>
      <p:grpSp>
        <p:nvGrpSpPr>
          <p:cNvPr id="7" name="Group 6"/>
          <p:cNvGrpSpPr/>
          <p:nvPr/>
        </p:nvGrpSpPr>
        <p:grpSpPr>
          <a:xfrm>
            <a:off x="5303520" y="1527540"/>
            <a:ext cx="3689940" cy="2947710"/>
            <a:chOff x="4209306" y="1245600"/>
            <a:chExt cx="4380294" cy="3499200"/>
          </a:xfrm>
        </p:grpSpPr>
        <p:sp>
          <p:nvSpPr>
            <p:cNvPr id="8" name="Rectangle 7"/>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2" name="Group 11"/>
            <p:cNvGrpSpPr/>
            <p:nvPr/>
          </p:nvGrpSpPr>
          <p:grpSpPr>
            <a:xfrm>
              <a:off x="6257784" y="3791251"/>
              <a:ext cx="785385" cy="659723"/>
              <a:chOff x="6919200" y="3362400"/>
              <a:chExt cx="785385" cy="659723"/>
            </a:xfrm>
          </p:grpSpPr>
          <p:sp>
            <p:nvSpPr>
              <p:cNvPr id="34" name="Oval 33"/>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3" name="Oval 12"/>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6" name="Oval 15"/>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8" name="Group 17"/>
            <p:cNvGrpSpPr/>
            <p:nvPr/>
          </p:nvGrpSpPr>
          <p:grpSpPr>
            <a:xfrm>
              <a:off x="6032665" y="1320117"/>
              <a:ext cx="919679" cy="772531"/>
              <a:chOff x="6032665" y="1320117"/>
              <a:chExt cx="919679" cy="772531"/>
            </a:xfrm>
          </p:grpSpPr>
          <p:sp>
            <p:nvSpPr>
              <p:cNvPr id="32" name="Oval 31"/>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9" name="Group 18"/>
            <p:cNvGrpSpPr/>
            <p:nvPr/>
          </p:nvGrpSpPr>
          <p:grpSpPr>
            <a:xfrm>
              <a:off x="7579737" y="2919013"/>
              <a:ext cx="714664" cy="600318"/>
              <a:chOff x="7579737" y="2919013"/>
              <a:chExt cx="714664" cy="600318"/>
            </a:xfrm>
          </p:grpSpPr>
          <p:sp>
            <p:nvSpPr>
              <p:cNvPr id="30" name="Oval 29"/>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6595012" y="2995200"/>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1" name="Group 20"/>
            <p:cNvGrpSpPr/>
            <p:nvPr/>
          </p:nvGrpSpPr>
          <p:grpSpPr>
            <a:xfrm>
              <a:off x="7625944" y="378088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2" name="Group 21"/>
            <p:cNvGrpSpPr/>
            <p:nvPr/>
          </p:nvGrpSpPr>
          <p:grpSpPr>
            <a:xfrm>
              <a:off x="5046843" y="2402034"/>
              <a:ext cx="1222464" cy="1026871"/>
              <a:chOff x="5046843" y="2402034"/>
              <a:chExt cx="1222464" cy="1026871"/>
            </a:xfrm>
          </p:grpSpPr>
          <p:sp>
            <p:nvSpPr>
              <p:cNvPr id="23" name="Oval 22"/>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Tree>
    <p:extLst>
      <p:ext uri="{BB962C8B-B14F-4D97-AF65-F5344CB8AC3E}">
        <p14:creationId xmlns:p14="http://schemas.microsoft.com/office/powerpoint/2010/main" val="175925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Tree>
    <p:extLst>
      <p:ext uri="{BB962C8B-B14F-4D97-AF65-F5344CB8AC3E}">
        <p14:creationId xmlns:p14="http://schemas.microsoft.com/office/powerpoint/2010/main" val="521682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38" name="TextBox 37"/>
          <p:cNvSpPr txBox="1"/>
          <p:nvPr/>
        </p:nvSpPr>
        <p:spPr>
          <a:xfrm>
            <a:off x="2874949" y="125800"/>
            <a:ext cx="249894"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326186" y="2056575"/>
            <a:ext cx="249894" cy="646331"/>
          </a:xfrm>
          <a:prstGeom prst="rect">
            <a:avLst/>
          </a:prstGeom>
          <a:noFill/>
        </p:spPr>
        <p:txBody>
          <a:bodyPr wrap="square" rtlCol="0">
            <a:spAutoFit/>
          </a:bodyPr>
          <a:lstStyle/>
          <a:p>
            <a:r>
              <a:rPr lang="en-AU" sz="3600" dirty="0" smtClean="0"/>
              <a:t>9</a:t>
            </a:r>
            <a:endParaRPr lang="en-AU" sz="3600" dirty="0"/>
          </a:p>
        </p:txBody>
      </p:sp>
      <p:sp>
        <p:nvSpPr>
          <p:cNvPr id="44" name="TextBox 43"/>
          <p:cNvSpPr txBox="1"/>
          <p:nvPr/>
        </p:nvSpPr>
        <p:spPr>
          <a:xfrm>
            <a:off x="4220940" y="1939974"/>
            <a:ext cx="249894" cy="646331"/>
          </a:xfrm>
          <a:prstGeom prst="rect">
            <a:avLst/>
          </a:prstGeom>
          <a:noFill/>
        </p:spPr>
        <p:txBody>
          <a:bodyPr wrap="square" rtlCol="0">
            <a:spAutoFit/>
          </a:bodyPr>
          <a:lstStyle/>
          <a:p>
            <a:r>
              <a:rPr lang="en-AU" sz="3600" dirty="0" smtClean="0"/>
              <a:t>8</a:t>
            </a:r>
            <a:endParaRPr lang="en-AU" sz="3600" dirty="0"/>
          </a:p>
        </p:txBody>
      </p:sp>
      <p:sp>
        <p:nvSpPr>
          <p:cNvPr id="45" name="TextBox 44"/>
          <p:cNvSpPr txBox="1"/>
          <p:nvPr/>
        </p:nvSpPr>
        <p:spPr>
          <a:xfrm>
            <a:off x="2999016" y="1900259"/>
            <a:ext cx="249894" cy="646331"/>
          </a:xfrm>
          <a:prstGeom prst="rect">
            <a:avLst/>
          </a:prstGeom>
          <a:noFill/>
        </p:spPr>
        <p:txBody>
          <a:bodyPr wrap="square" rtlCol="0">
            <a:spAutoFit/>
          </a:bodyPr>
          <a:lstStyle/>
          <a:p>
            <a:r>
              <a:rPr lang="en-AU" sz="3600" dirty="0" smtClean="0"/>
              <a:t>7</a:t>
            </a:r>
            <a:endParaRPr lang="en-AU" sz="3600" dirty="0"/>
          </a:p>
        </p:txBody>
      </p:sp>
      <p:sp>
        <p:nvSpPr>
          <p:cNvPr id="46" name="TextBox 45"/>
          <p:cNvSpPr txBox="1"/>
          <p:nvPr/>
        </p:nvSpPr>
        <p:spPr>
          <a:xfrm>
            <a:off x="5630572" y="1123640"/>
            <a:ext cx="249894" cy="646331"/>
          </a:xfrm>
          <a:prstGeom prst="rect">
            <a:avLst/>
          </a:prstGeom>
          <a:noFill/>
        </p:spPr>
        <p:txBody>
          <a:bodyPr wrap="square" rtlCol="0">
            <a:spAutoFit/>
          </a:bodyPr>
          <a:lstStyle/>
          <a:p>
            <a:r>
              <a:rPr lang="en-AU" sz="3600" dirty="0"/>
              <a:t>6</a:t>
            </a:r>
          </a:p>
        </p:txBody>
      </p:sp>
      <p:sp>
        <p:nvSpPr>
          <p:cNvPr id="47" name="TextBox 46"/>
          <p:cNvSpPr txBox="1"/>
          <p:nvPr/>
        </p:nvSpPr>
        <p:spPr>
          <a:xfrm>
            <a:off x="3475736" y="924531"/>
            <a:ext cx="249894" cy="646331"/>
          </a:xfrm>
          <a:prstGeom prst="rect">
            <a:avLst/>
          </a:prstGeom>
          <a:noFill/>
        </p:spPr>
        <p:txBody>
          <a:bodyPr wrap="square" rtlCol="0">
            <a:spAutoFit/>
          </a:bodyPr>
          <a:lstStyle/>
          <a:p>
            <a:r>
              <a:rPr lang="en-AU" sz="3600" dirty="0" smtClean="0"/>
              <a:t>4</a:t>
            </a:r>
            <a:endParaRPr lang="en-AU" sz="3600" dirty="0"/>
          </a:p>
        </p:txBody>
      </p:sp>
      <p:sp>
        <p:nvSpPr>
          <p:cNvPr id="48" name="TextBox 47"/>
          <p:cNvSpPr txBox="1"/>
          <p:nvPr/>
        </p:nvSpPr>
        <p:spPr>
          <a:xfrm>
            <a:off x="5326186" y="103694"/>
            <a:ext cx="249894" cy="646331"/>
          </a:xfrm>
          <a:prstGeom prst="rect">
            <a:avLst/>
          </a:prstGeom>
          <a:noFill/>
        </p:spPr>
        <p:txBody>
          <a:bodyPr wrap="square" rtlCol="0">
            <a:spAutoFit/>
          </a:bodyPr>
          <a:lstStyle/>
          <a:p>
            <a:r>
              <a:rPr lang="en-AU" sz="3600" dirty="0" smtClean="0"/>
              <a:t>3</a:t>
            </a:r>
            <a:endParaRPr lang="en-AU" sz="3600" dirty="0"/>
          </a:p>
        </p:txBody>
      </p:sp>
      <p:sp>
        <p:nvSpPr>
          <p:cNvPr id="49" name="TextBox 48"/>
          <p:cNvSpPr txBox="1"/>
          <p:nvPr/>
        </p:nvSpPr>
        <p:spPr>
          <a:xfrm>
            <a:off x="4013357" y="89069"/>
            <a:ext cx="249894" cy="646331"/>
          </a:xfrm>
          <a:prstGeom prst="rect">
            <a:avLst/>
          </a:prstGeom>
          <a:noFill/>
        </p:spPr>
        <p:txBody>
          <a:bodyPr wrap="square" rtlCol="0">
            <a:spAutoFit/>
          </a:bodyPr>
          <a:lstStyle/>
          <a:p>
            <a:r>
              <a:rPr lang="en-AU" sz="3600" dirty="0"/>
              <a:t>2</a:t>
            </a:r>
          </a:p>
        </p:txBody>
      </p:sp>
      <p:sp>
        <p:nvSpPr>
          <p:cNvPr id="50" name="TextBox 49"/>
          <p:cNvSpPr txBox="1"/>
          <p:nvPr/>
        </p:nvSpPr>
        <p:spPr>
          <a:xfrm>
            <a:off x="4767321" y="1205968"/>
            <a:ext cx="249894" cy="646331"/>
          </a:xfrm>
          <a:prstGeom prst="rect">
            <a:avLst/>
          </a:prstGeom>
          <a:noFill/>
        </p:spPr>
        <p:txBody>
          <a:bodyPr wrap="square" rtlCol="0">
            <a:spAutoFit/>
          </a:bodyPr>
          <a:lstStyle/>
          <a:p>
            <a:r>
              <a:rPr lang="en-AU" sz="3600" dirty="0" smtClean="0"/>
              <a:t>5</a:t>
            </a:r>
            <a:endParaRPr lang="en-AU" sz="3600" dirty="0"/>
          </a:p>
        </p:txBody>
      </p:sp>
    </p:spTree>
    <p:extLst>
      <p:ext uri="{BB962C8B-B14F-4D97-AF65-F5344CB8AC3E}">
        <p14:creationId xmlns:p14="http://schemas.microsoft.com/office/powerpoint/2010/main" val="282336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38" name="TextBox 37"/>
          <p:cNvSpPr txBox="1"/>
          <p:nvPr/>
        </p:nvSpPr>
        <p:spPr>
          <a:xfrm>
            <a:off x="2874949" y="125800"/>
            <a:ext cx="249894"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326186" y="2056575"/>
            <a:ext cx="249894" cy="646331"/>
          </a:xfrm>
          <a:prstGeom prst="rect">
            <a:avLst/>
          </a:prstGeom>
          <a:noFill/>
        </p:spPr>
        <p:txBody>
          <a:bodyPr wrap="square" rtlCol="0">
            <a:spAutoFit/>
          </a:bodyPr>
          <a:lstStyle/>
          <a:p>
            <a:r>
              <a:rPr lang="en-AU" sz="3600" dirty="0" smtClean="0"/>
              <a:t>9</a:t>
            </a:r>
            <a:endParaRPr lang="en-AU" sz="3600" dirty="0"/>
          </a:p>
        </p:txBody>
      </p:sp>
      <p:sp>
        <p:nvSpPr>
          <p:cNvPr id="44" name="TextBox 43"/>
          <p:cNvSpPr txBox="1"/>
          <p:nvPr/>
        </p:nvSpPr>
        <p:spPr>
          <a:xfrm>
            <a:off x="4220940" y="1939974"/>
            <a:ext cx="249894" cy="646331"/>
          </a:xfrm>
          <a:prstGeom prst="rect">
            <a:avLst/>
          </a:prstGeom>
          <a:noFill/>
        </p:spPr>
        <p:txBody>
          <a:bodyPr wrap="square" rtlCol="0">
            <a:spAutoFit/>
          </a:bodyPr>
          <a:lstStyle/>
          <a:p>
            <a:r>
              <a:rPr lang="en-AU" sz="3600" dirty="0" smtClean="0"/>
              <a:t>8</a:t>
            </a:r>
            <a:endParaRPr lang="en-AU" sz="3600" dirty="0"/>
          </a:p>
        </p:txBody>
      </p:sp>
      <p:sp>
        <p:nvSpPr>
          <p:cNvPr id="45" name="TextBox 44"/>
          <p:cNvSpPr txBox="1"/>
          <p:nvPr/>
        </p:nvSpPr>
        <p:spPr>
          <a:xfrm>
            <a:off x="2999016" y="1900259"/>
            <a:ext cx="249894" cy="646331"/>
          </a:xfrm>
          <a:prstGeom prst="rect">
            <a:avLst/>
          </a:prstGeom>
          <a:noFill/>
        </p:spPr>
        <p:txBody>
          <a:bodyPr wrap="square" rtlCol="0">
            <a:spAutoFit/>
          </a:bodyPr>
          <a:lstStyle/>
          <a:p>
            <a:r>
              <a:rPr lang="en-AU" sz="3600" dirty="0" smtClean="0"/>
              <a:t>7</a:t>
            </a:r>
            <a:endParaRPr lang="en-AU" sz="3600" dirty="0"/>
          </a:p>
        </p:txBody>
      </p:sp>
      <p:sp>
        <p:nvSpPr>
          <p:cNvPr id="46" name="TextBox 45"/>
          <p:cNvSpPr txBox="1"/>
          <p:nvPr/>
        </p:nvSpPr>
        <p:spPr>
          <a:xfrm>
            <a:off x="5630572" y="1123640"/>
            <a:ext cx="249894" cy="646331"/>
          </a:xfrm>
          <a:prstGeom prst="rect">
            <a:avLst/>
          </a:prstGeom>
          <a:noFill/>
        </p:spPr>
        <p:txBody>
          <a:bodyPr wrap="square" rtlCol="0">
            <a:spAutoFit/>
          </a:bodyPr>
          <a:lstStyle/>
          <a:p>
            <a:r>
              <a:rPr lang="en-AU" sz="3600" dirty="0"/>
              <a:t>6</a:t>
            </a:r>
          </a:p>
        </p:txBody>
      </p:sp>
      <p:sp>
        <p:nvSpPr>
          <p:cNvPr id="47" name="TextBox 46"/>
          <p:cNvSpPr txBox="1"/>
          <p:nvPr/>
        </p:nvSpPr>
        <p:spPr>
          <a:xfrm>
            <a:off x="3475736" y="924531"/>
            <a:ext cx="249894" cy="646331"/>
          </a:xfrm>
          <a:prstGeom prst="rect">
            <a:avLst/>
          </a:prstGeom>
          <a:noFill/>
        </p:spPr>
        <p:txBody>
          <a:bodyPr wrap="square" rtlCol="0">
            <a:spAutoFit/>
          </a:bodyPr>
          <a:lstStyle/>
          <a:p>
            <a:r>
              <a:rPr lang="en-AU" sz="3600" dirty="0" smtClean="0"/>
              <a:t>4</a:t>
            </a:r>
            <a:endParaRPr lang="en-AU" sz="3600" dirty="0"/>
          </a:p>
        </p:txBody>
      </p:sp>
      <p:sp>
        <p:nvSpPr>
          <p:cNvPr id="48" name="TextBox 47"/>
          <p:cNvSpPr txBox="1"/>
          <p:nvPr/>
        </p:nvSpPr>
        <p:spPr>
          <a:xfrm>
            <a:off x="5326186" y="103694"/>
            <a:ext cx="249894" cy="646331"/>
          </a:xfrm>
          <a:prstGeom prst="rect">
            <a:avLst/>
          </a:prstGeom>
          <a:noFill/>
        </p:spPr>
        <p:txBody>
          <a:bodyPr wrap="square" rtlCol="0">
            <a:spAutoFit/>
          </a:bodyPr>
          <a:lstStyle/>
          <a:p>
            <a:r>
              <a:rPr lang="en-AU" sz="3600" dirty="0" smtClean="0"/>
              <a:t>3</a:t>
            </a:r>
            <a:endParaRPr lang="en-AU" sz="3600" dirty="0"/>
          </a:p>
        </p:txBody>
      </p:sp>
      <p:sp>
        <p:nvSpPr>
          <p:cNvPr id="49" name="TextBox 48"/>
          <p:cNvSpPr txBox="1"/>
          <p:nvPr/>
        </p:nvSpPr>
        <p:spPr>
          <a:xfrm>
            <a:off x="4013357" y="89069"/>
            <a:ext cx="249894" cy="646331"/>
          </a:xfrm>
          <a:prstGeom prst="rect">
            <a:avLst/>
          </a:prstGeom>
          <a:noFill/>
        </p:spPr>
        <p:txBody>
          <a:bodyPr wrap="square" rtlCol="0">
            <a:spAutoFit/>
          </a:bodyPr>
          <a:lstStyle/>
          <a:p>
            <a:r>
              <a:rPr lang="en-AU" sz="3600" dirty="0"/>
              <a:t>2</a:t>
            </a:r>
          </a:p>
        </p:txBody>
      </p:sp>
      <p:sp>
        <p:nvSpPr>
          <p:cNvPr id="50" name="TextBox 49"/>
          <p:cNvSpPr txBox="1"/>
          <p:nvPr/>
        </p:nvSpPr>
        <p:spPr>
          <a:xfrm>
            <a:off x="4767321" y="1205968"/>
            <a:ext cx="249894" cy="646331"/>
          </a:xfrm>
          <a:prstGeom prst="rect">
            <a:avLst/>
          </a:prstGeom>
          <a:noFill/>
        </p:spPr>
        <p:txBody>
          <a:bodyPr wrap="square" rtlCol="0">
            <a:spAutoFit/>
          </a:bodyPr>
          <a:lstStyle/>
          <a:p>
            <a:r>
              <a:rPr lang="en-AU" sz="3600" dirty="0" smtClean="0"/>
              <a:t>5</a:t>
            </a:r>
            <a:endParaRPr lang="en-AU" sz="3600" dirty="0"/>
          </a:p>
        </p:txBody>
      </p:sp>
      <p:cxnSp>
        <p:nvCxnSpPr>
          <p:cNvPr id="63" name="Straight Arrow Connector 62"/>
          <p:cNvCxnSpPr>
            <a:stCxn id="38" idx="1"/>
            <a:endCxn id="61" idx="0"/>
          </p:cNvCxnSpPr>
          <p:nvPr/>
        </p:nvCxnSpPr>
        <p:spPr>
          <a:xfrm flipH="1">
            <a:off x="1639669" y="448966"/>
            <a:ext cx="1235280" cy="404882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9" idx="3"/>
            <a:endCxn id="62" idx="0"/>
          </p:cNvCxnSpPr>
          <p:nvPr/>
        </p:nvCxnSpPr>
        <p:spPr>
          <a:xfrm flipH="1">
            <a:off x="2369220" y="412235"/>
            <a:ext cx="1894031" cy="40855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8" idx="1"/>
            <a:endCxn id="64" idx="0"/>
          </p:cNvCxnSpPr>
          <p:nvPr/>
        </p:nvCxnSpPr>
        <p:spPr>
          <a:xfrm flipH="1">
            <a:off x="3098771" y="426860"/>
            <a:ext cx="2227415" cy="407092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7" idx="3"/>
            <a:endCxn id="66" idx="0"/>
          </p:cNvCxnSpPr>
          <p:nvPr/>
        </p:nvCxnSpPr>
        <p:spPr>
          <a:xfrm>
            <a:off x="3725630" y="1247697"/>
            <a:ext cx="142020" cy="325009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0" idx="3"/>
          </p:cNvCxnSpPr>
          <p:nvPr/>
        </p:nvCxnSpPr>
        <p:spPr>
          <a:xfrm flipH="1">
            <a:off x="4676708" y="1529134"/>
            <a:ext cx="340507" cy="284474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46" idx="3"/>
            <a:endCxn id="70" idx="0"/>
          </p:cNvCxnSpPr>
          <p:nvPr/>
        </p:nvCxnSpPr>
        <p:spPr>
          <a:xfrm flipH="1">
            <a:off x="5444736" y="1446806"/>
            <a:ext cx="435730" cy="305098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5" idx="3"/>
            <a:endCxn id="72" idx="0"/>
          </p:cNvCxnSpPr>
          <p:nvPr/>
        </p:nvCxnSpPr>
        <p:spPr>
          <a:xfrm>
            <a:off x="3248910" y="2223425"/>
            <a:ext cx="2942171" cy="227436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4" idx="3"/>
            <a:endCxn id="74" idx="0"/>
          </p:cNvCxnSpPr>
          <p:nvPr/>
        </p:nvCxnSpPr>
        <p:spPr>
          <a:xfrm>
            <a:off x="4470834" y="2263140"/>
            <a:ext cx="2504900" cy="223464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3" idx="3"/>
            <a:endCxn id="76" idx="0"/>
          </p:cNvCxnSpPr>
          <p:nvPr/>
        </p:nvCxnSpPr>
        <p:spPr>
          <a:xfrm>
            <a:off x="5576080" y="2379741"/>
            <a:ext cx="2174002" cy="210475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514722" y="4484496"/>
            <a:ext cx="6360307" cy="659622"/>
            <a:chOff x="1514722" y="4575936"/>
            <a:chExt cx="6360307" cy="659622"/>
          </a:xfrm>
        </p:grpSpPr>
        <p:sp>
          <p:nvSpPr>
            <p:cNvPr id="61" name="TextBox 60"/>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62" name="TextBox 61"/>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4" name="TextBox 63"/>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66" name="TextBox 65"/>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68" name="TextBox 67"/>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70" name="TextBox 69"/>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72" name="TextBox 71"/>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74" name="TextBox 73"/>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76" name="TextBox 75"/>
            <p:cNvSpPr txBox="1"/>
            <p:nvPr/>
          </p:nvSpPr>
          <p:spPr>
            <a:xfrm>
              <a:off x="7625135" y="4575936"/>
              <a:ext cx="249894" cy="646331"/>
            </a:xfrm>
            <a:prstGeom prst="rect">
              <a:avLst/>
            </a:prstGeom>
            <a:noFill/>
          </p:spPr>
          <p:txBody>
            <a:bodyPr wrap="square" rtlCol="0">
              <a:spAutoFit/>
            </a:bodyPr>
            <a:lstStyle/>
            <a:p>
              <a:r>
                <a:rPr lang="en-AU" sz="3600" dirty="0"/>
                <a:t>9</a:t>
              </a:r>
            </a:p>
          </p:txBody>
        </p:sp>
      </p:grpSp>
    </p:spTree>
    <p:extLst>
      <p:ext uri="{BB962C8B-B14F-4D97-AF65-F5344CB8AC3E}">
        <p14:creationId xmlns:p14="http://schemas.microsoft.com/office/powerpoint/2010/main" val="3552284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514722" y="4484496"/>
            <a:ext cx="6360307" cy="659622"/>
            <a:chOff x="1514722" y="4575936"/>
            <a:chExt cx="6360307" cy="659622"/>
          </a:xfrm>
        </p:grpSpPr>
        <p:sp>
          <p:nvSpPr>
            <p:cNvPr id="61" name="TextBox 60"/>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62" name="TextBox 61"/>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4" name="TextBox 63"/>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66" name="TextBox 65"/>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68" name="TextBox 67"/>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70" name="TextBox 69"/>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72" name="TextBox 71"/>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74" name="TextBox 73"/>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76" name="TextBox 75"/>
            <p:cNvSpPr txBox="1"/>
            <p:nvPr/>
          </p:nvSpPr>
          <p:spPr>
            <a:xfrm>
              <a:off x="7625135" y="4575936"/>
              <a:ext cx="249894" cy="646331"/>
            </a:xfrm>
            <a:prstGeom prst="rect">
              <a:avLst/>
            </a:prstGeom>
            <a:noFill/>
          </p:spPr>
          <p:txBody>
            <a:bodyPr wrap="square" rtlCol="0">
              <a:spAutoFit/>
            </a:bodyPr>
            <a:lstStyle/>
            <a:p>
              <a:r>
                <a:rPr lang="en-AU" sz="3600" dirty="0"/>
                <a:t>9</a:t>
              </a:r>
            </a:p>
          </p:txBody>
        </p:sp>
      </p:grpSp>
    </p:spTree>
    <p:extLst>
      <p:ext uri="{BB962C8B-B14F-4D97-AF65-F5344CB8AC3E}">
        <p14:creationId xmlns:p14="http://schemas.microsoft.com/office/powerpoint/2010/main" val="930794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Tree>
    <p:extLst>
      <p:ext uri="{BB962C8B-B14F-4D97-AF65-F5344CB8AC3E}">
        <p14:creationId xmlns:p14="http://schemas.microsoft.com/office/powerpoint/2010/main" val="821349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38" name="TextBox 137"/>
          <p:cNvSpPr txBox="1"/>
          <p:nvPr/>
        </p:nvSpPr>
        <p:spPr>
          <a:xfrm>
            <a:off x="10818767" y="-2364302"/>
            <a:ext cx="249894" cy="646331"/>
          </a:xfrm>
          <a:prstGeom prst="rect">
            <a:avLst/>
          </a:prstGeom>
          <a:noFill/>
        </p:spPr>
        <p:txBody>
          <a:bodyPr wrap="square" rtlCol="0">
            <a:spAutoFit/>
          </a:bodyPr>
          <a:lstStyle/>
          <a:p>
            <a:r>
              <a:rPr lang="en-AU" sz="3600" dirty="0"/>
              <a:t>2</a:t>
            </a:r>
          </a:p>
        </p:txBody>
      </p:sp>
    </p:spTree>
    <p:extLst>
      <p:ext uri="{BB962C8B-B14F-4D97-AF65-F5344CB8AC3E}">
        <p14:creationId xmlns:p14="http://schemas.microsoft.com/office/powerpoint/2010/main" val="2433752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07" name="Group 106"/>
          <p:cNvGrpSpPr/>
          <p:nvPr/>
        </p:nvGrpSpPr>
        <p:grpSpPr>
          <a:xfrm>
            <a:off x="6842215" y="3224611"/>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1" name="Oval 110"/>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3" name="Group 112"/>
          <p:cNvGrpSpPr/>
          <p:nvPr/>
        </p:nvGrpSpPr>
        <p:grpSpPr>
          <a:xfrm>
            <a:off x="6652575" y="1142939"/>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7955822" y="2489841"/>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7126294" y="2554021"/>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7994747" y="3215874"/>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5822123" y="2054341"/>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5324535" y="1057646"/>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7775772" y="2988421"/>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6670526" y="2871820"/>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5448602" y="2832105"/>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8080158" y="2055486"/>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5925322" y="1856377"/>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7775772" y="1035540"/>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6462943" y="1020915"/>
            <a:ext cx="249894" cy="646331"/>
          </a:xfrm>
          <a:prstGeom prst="rect">
            <a:avLst/>
          </a:prstGeom>
          <a:noFill/>
        </p:spPr>
        <p:txBody>
          <a:bodyPr wrap="square" rtlCol="0">
            <a:spAutoFit/>
          </a:bodyPr>
          <a:lstStyle/>
          <a:p>
            <a:r>
              <a:rPr lang="en-AU" sz="3600" dirty="0"/>
              <a:t>2</a:t>
            </a:r>
          </a:p>
        </p:txBody>
      </p:sp>
      <p:sp>
        <p:nvSpPr>
          <p:cNvPr id="139" name="TextBox 138"/>
          <p:cNvSpPr txBox="1"/>
          <p:nvPr/>
        </p:nvSpPr>
        <p:spPr>
          <a:xfrm>
            <a:off x="7216907" y="2137814"/>
            <a:ext cx="249894" cy="646331"/>
          </a:xfrm>
          <a:prstGeom prst="rect">
            <a:avLst/>
          </a:prstGeom>
          <a:noFill/>
        </p:spPr>
        <p:txBody>
          <a:bodyPr wrap="square" rtlCol="0">
            <a:spAutoFit/>
          </a:bodyPr>
          <a:lstStyle/>
          <a:p>
            <a:r>
              <a:rPr lang="en-AU" sz="3600" dirty="0" smtClean="0"/>
              <a:t>5</a:t>
            </a:r>
            <a:endParaRPr lang="en-AU" sz="3600" dirty="0"/>
          </a:p>
        </p:txBody>
      </p:sp>
      <p:sp>
        <p:nvSpPr>
          <p:cNvPr id="69" name="TextBox 68"/>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70" name="TextBox 69"/>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cxnSp>
        <p:nvCxnSpPr>
          <p:cNvPr id="24" name="Straight Arrow Connector 23"/>
          <p:cNvCxnSpPr>
            <a:stCxn id="109" idx="0"/>
            <a:endCxn id="69" idx="0"/>
          </p:cNvCxnSpPr>
          <p:nvPr/>
        </p:nvCxnSpPr>
        <p:spPr>
          <a:xfrm flipH="1">
            <a:off x="1639669" y="1351774"/>
            <a:ext cx="4224218" cy="17820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70" idx="3"/>
          </p:cNvCxnSpPr>
          <p:nvPr/>
        </p:nvCxnSpPr>
        <p:spPr>
          <a:xfrm flipH="1">
            <a:off x="1981158" y="2016183"/>
            <a:ext cx="3556157" cy="220773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63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2816" y="1048256"/>
            <a:ext cx="924963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9600" b="1" dirty="0" smtClean="0">
                <a:latin typeface="Arial" panose="020B0604020202020204" pitchFamily="34" charset="0"/>
              </a:rPr>
              <a:t>What should we do?</a:t>
            </a:r>
            <a:endParaRPr lang="en-AU" altLang="en-US" sz="9600" b="1" dirty="0">
              <a:latin typeface="Arial" panose="020B0604020202020204" pitchFamily="34" charset="0"/>
            </a:endParaRPr>
          </a:p>
        </p:txBody>
      </p:sp>
    </p:spTree>
    <p:extLst>
      <p:ext uri="{BB962C8B-B14F-4D97-AF65-F5344CB8AC3E}">
        <p14:creationId xmlns:p14="http://schemas.microsoft.com/office/powerpoint/2010/main" val="1401911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07" name="Group 106"/>
          <p:cNvGrpSpPr/>
          <p:nvPr/>
        </p:nvGrpSpPr>
        <p:grpSpPr>
          <a:xfrm>
            <a:off x="6842215" y="3224611"/>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1" name="Oval 110"/>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3" name="Group 112"/>
          <p:cNvGrpSpPr/>
          <p:nvPr/>
        </p:nvGrpSpPr>
        <p:grpSpPr>
          <a:xfrm>
            <a:off x="6652575" y="1142939"/>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7955822" y="2489841"/>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7126294" y="2554021"/>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7994747" y="3215874"/>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5822123" y="2054341"/>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5324535" y="1057646"/>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7775772" y="2988421"/>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6670526" y="2871820"/>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5448602" y="2832105"/>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8080158" y="2055486"/>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5925322" y="1856377"/>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7775772" y="1035540"/>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6462943" y="1020915"/>
            <a:ext cx="249894" cy="646331"/>
          </a:xfrm>
          <a:prstGeom prst="rect">
            <a:avLst/>
          </a:prstGeom>
          <a:noFill/>
        </p:spPr>
        <p:txBody>
          <a:bodyPr wrap="square" rtlCol="0">
            <a:spAutoFit/>
          </a:bodyPr>
          <a:lstStyle/>
          <a:p>
            <a:r>
              <a:rPr lang="en-AU" sz="3600" dirty="0"/>
              <a:t>2</a:t>
            </a:r>
          </a:p>
        </p:txBody>
      </p:sp>
      <p:sp>
        <p:nvSpPr>
          <p:cNvPr id="139" name="TextBox 138"/>
          <p:cNvSpPr txBox="1"/>
          <p:nvPr/>
        </p:nvSpPr>
        <p:spPr>
          <a:xfrm>
            <a:off x="7216907" y="2137814"/>
            <a:ext cx="249894" cy="646331"/>
          </a:xfrm>
          <a:prstGeom prst="rect">
            <a:avLst/>
          </a:prstGeom>
          <a:noFill/>
        </p:spPr>
        <p:txBody>
          <a:bodyPr wrap="square" rtlCol="0">
            <a:spAutoFit/>
          </a:bodyPr>
          <a:lstStyle/>
          <a:p>
            <a:r>
              <a:rPr lang="en-AU" sz="3600" dirty="0" smtClean="0"/>
              <a:t>5</a:t>
            </a:r>
            <a:endParaRPr lang="en-AU" sz="3600" dirty="0"/>
          </a:p>
        </p:txBody>
      </p:sp>
      <p:sp>
        <p:nvSpPr>
          <p:cNvPr id="69" name="TextBox 68"/>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70" name="TextBox 69"/>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73" name="TextBox 72"/>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cxnSp>
        <p:nvCxnSpPr>
          <p:cNvPr id="74" name="Straight Arrow Connector 73"/>
          <p:cNvCxnSpPr>
            <a:stCxn id="128" idx="3"/>
            <a:endCxn id="73" idx="3"/>
          </p:cNvCxnSpPr>
          <p:nvPr/>
        </p:nvCxnSpPr>
        <p:spPr>
          <a:xfrm flipH="1">
            <a:off x="2710709" y="1467258"/>
            <a:ext cx="4118977" cy="27566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673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07" name="Group 106"/>
          <p:cNvGrpSpPr/>
          <p:nvPr/>
        </p:nvGrpSpPr>
        <p:grpSpPr>
          <a:xfrm>
            <a:off x="6842215" y="3224611"/>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1" name="Oval 110"/>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3" name="Group 112"/>
          <p:cNvGrpSpPr/>
          <p:nvPr/>
        </p:nvGrpSpPr>
        <p:grpSpPr>
          <a:xfrm>
            <a:off x="6652575" y="1142939"/>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7955822" y="2489841"/>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7126294" y="2554021"/>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7994747" y="3215874"/>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5822123" y="2054341"/>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5324535" y="1057646"/>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7775772" y="2988421"/>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6670526" y="2871820"/>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5448602" y="2832105"/>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8080158" y="2055486"/>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5925322" y="1856377"/>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7775772" y="1035540"/>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6462943" y="1020915"/>
            <a:ext cx="249894" cy="646331"/>
          </a:xfrm>
          <a:prstGeom prst="rect">
            <a:avLst/>
          </a:prstGeom>
          <a:noFill/>
        </p:spPr>
        <p:txBody>
          <a:bodyPr wrap="square" rtlCol="0">
            <a:spAutoFit/>
          </a:bodyPr>
          <a:lstStyle/>
          <a:p>
            <a:r>
              <a:rPr lang="en-AU" sz="3600" dirty="0"/>
              <a:t>2</a:t>
            </a:r>
          </a:p>
        </p:txBody>
      </p:sp>
      <p:sp>
        <p:nvSpPr>
          <p:cNvPr id="139" name="TextBox 138"/>
          <p:cNvSpPr txBox="1"/>
          <p:nvPr/>
        </p:nvSpPr>
        <p:spPr>
          <a:xfrm>
            <a:off x="7216907" y="2137814"/>
            <a:ext cx="249894" cy="646331"/>
          </a:xfrm>
          <a:prstGeom prst="rect">
            <a:avLst/>
          </a:prstGeom>
          <a:noFill/>
        </p:spPr>
        <p:txBody>
          <a:bodyPr wrap="square" rtlCol="0">
            <a:spAutoFit/>
          </a:bodyPr>
          <a:lstStyle/>
          <a:p>
            <a:r>
              <a:rPr lang="en-AU" sz="3600" dirty="0" smtClean="0"/>
              <a:t>5</a:t>
            </a:r>
            <a:endParaRPr lang="en-AU" sz="3600" dirty="0"/>
          </a:p>
        </p:txBody>
      </p:sp>
      <p:sp>
        <p:nvSpPr>
          <p:cNvPr id="69" name="TextBox 68"/>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70" name="TextBox 69"/>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73" name="TextBox 72"/>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75" name="TextBox 74"/>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76" name="TextBox 75"/>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cxnSp>
        <p:nvCxnSpPr>
          <p:cNvPr id="77" name="Straight Arrow Connector 76"/>
          <p:cNvCxnSpPr>
            <a:endCxn id="75" idx="3"/>
          </p:cNvCxnSpPr>
          <p:nvPr/>
        </p:nvCxnSpPr>
        <p:spPr>
          <a:xfrm flipH="1" flipV="1">
            <a:off x="3440260" y="1130528"/>
            <a:ext cx="4889794" cy="22124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06" idx="1"/>
            <a:endCxn id="76" idx="3"/>
          </p:cNvCxnSpPr>
          <p:nvPr/>
        </p:nvCxnSpPr>
        <p:spPr>
          <a:xfrm flipH="1">
            <a:off x="3440260" y="1800397"/>
            <a:ext cx="4268158" cy="84273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442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50" name="TextBox 49"/>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51" name="TextBox 50"/>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56" name="TextBox 55"/>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57" name="TextBox 56"/>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59" name="TextBox 58"/>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64" name="TextBox 63"/>
          <p:cNvSpPr txBox="1"/>
          <p:nvPr/>
        </p:nvSpPr>
        <p:spPr>
          <a:xfrm>
            <a:off x="3526161" y="2319962"/>
            <a:ext cx="682978" cy="646331"/>
          </a:xfrm>
          <a:prstGeom prst="rect">
            <a:avLst/>
          </a:prstGeom>
          <a:noFill/>
        </p:spPr>
        <p:txBody>
          <a:bodyPr wrap="square" rtlCol="0">
            <a:spAutoFit/>
          </a:bodyPr>
          <a:lstStyle/>
          <a:p>
            <a:r>
              <a:rPr lang="en-AU" sz="3600" dirty="0" smtClean="0"/>
              <a:t>+1</a:t>
            </a:r>
            <a:endParaRPr lang="en-AU" sz="3600" dirty="0"/>
          </a:p>
        </p:txBody>
      </p:sp>
      <p:sp>
        <p:nvSpPr>
          <p:cNvPr id="66" name="TextBox 65"/>
          <p:cNvSpPr txBox="1"/>
          <p:nvPr/>
        </p:nvSpPr>
        <p:spPr>
          <a:xfrm>
            <a:off x="3526161" y="3900748"/>
            <a:ext cx="682978"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71" name="TextBox 70"/>
          <p:cNvSpPr txBox="1"/>
          <p:nvPr/>
        </p:nvSpPr>
        <p:spPr>
          <a:xfrm>
            <a:off x="4334368" y="3900748"/>
            <a:ext cx="682978"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76" name="TextBox 75"/>
          <p:cNvSpPr txBox="1"/>
          <p:nvPr/>
        </p:nvSpPr>
        <p:spPr>
          <a:xfrm>
            <a:off x="5103247" y="3900748"/>
            <a:ext cx="682978"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78" name="TextBox 77"/>
          <p:cNvSpPr txBox="1"/>
          <p:nvPr/>
        </p:nvSpPr>
        <p:spPr>
          <a:xfrm>
            <a:off x="5849592" y="1540208"/>
            <a:ext cx="682978"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sp>
        <p:nvSpPr>
          <p:cNvPr id="83" name="TextBox 82"/>
          <p:cNvSpPr txBox="1"/>
          <p:nvPr/>
        </p:nvSpPr>
        <p:spPr>
          <a:xfrm>
            <a:off x="6634245" y="1540208"/>
            <a:ext cx="682978"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91" name="TextBox 90"/>
          <p:cNvSpPr txBox="1"/>
          <p:nvPr/>
        </p:nvSpPr>
        <p:spPr>
          <a:xfrm>
            <a:off x="7408593" y="3900748"/>
            <a:ext cx="682978" cy="646331"/>
          </a:xfrm>
          <a:prstGeom prst="rect">
            <a:avLst/>
          </a:prstGeom>
          <a:noFill/>
        </p:spPr>
        <p:txBody>
          <a:bodyPr wrap="square" rtlCol="0">
            <a:spAutoFit/>
          </a:bodyPr>
          <a:lstStyle/>
          <a:p>
            <a:r>
              <a:rPr lang="en-AU" sz="3600" dirty="0" smtClean="0"/>
              <a:t>+1</a:t>
            </a:r>
            <a:endParaRPr lang="en-AU" sz="3600" dirty="0"/>
          </a:p>
        </p:txBody>
      </p:sp>
    </p:spTree>
    <p:extLst>
      <p:ext uri="{BB962C8B-B14F-4D97-AF65-F5344CB8AC3E}">
        <p14:creationId xmlns:p14="http://schemas.microsoft.com/office/powerpoint/2010/main" val="2213382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2" name="TextBox 31"/>
          <p:cNvSpPr txBox="1"/>
          <p:nvPr/>
        </p:nvSpPr>
        <p:spPr>
          <a:xfrm>
            <a:off x="8295044" y="814598"/>
            <a:ext cx="691215" cy="584775"/>
          </a:xfrm>
          <a:prstGeom prst="rect">
            <a:avLst/>
          </a:prstGeom>
          <a:noFill/>
        </p:spPr>
        <p:txBody>
          <a:bodyPr wrap="none" rtlCol="0">
            <a:spAutoFit/>
          </a:bodyPr>
          <a:lstStyle/>
          <a:p>
            <a:r>
              <a:rPr lang="en-AU" sz="3200" dirty="0" smtClean="0"/>
              <a:t>≥ 1</a:t>
            </a:r>
            <a:endParaRPr lang="en-AU" sz="3200" dirty="0"/>
          </a:p>
        </p:txBody>
      </p:sp>
      <p:sp>
        <p:nvSpPr>
          <p:cNvPr id="33" name="TextBox 32"/>
          <p:cNvSpPr txBox="1"/>
          <p:nvPr/>
        </p:nvSpPr>
        <p:spPr>
          <a:xfrm>
            <a:off x="8261455" y="1596894"/>
            <a:ext cx="691215" cy="584775"/>
          </a:xfrm>
          <a:prstGeom prst="rect">
            <a:avLst/>
          </a:prstGeom>
          <a:noFill/>
        </p:spPr>
        <p:txBody>
          <a:bodyPr wrap="none" rtlCol="0">
            <a:spAutoFit/>
          </a:bodyPr>
          <a:lstStyle/>
          <a:p>
            <a:r>
              <a:rPr lang="en-AU" sz="3200" dirty="0" smtClean="0"/>
              <a:t>≥ 1</a:t>
            </a:r>
            <a:endParaRPr lang="en-AU" sz="3200" dirty="0"/>
          </a:p>
        </p:txBody>
      </p:sp>
      <p:sp>
        <p:nvSpPr>
          <p:cNvPr id="34" name="TextBox 33"/>
          <p:cNvSpPr txBox="1"/>
          <p:nvPr/>
        </p:nvSpPr>
        <p:spPr>
          <a:xfrm>
            <a:off x="8261455" y="2400806"/>
            <a:ext cx="691215" cy="584775"/>
          </a:xfrm>
          <a:prstGeom prst="rect">
            <a:avLst/>
          </a:prstGeom>
          <a:noFill/>
        </p:spPr>
        <p:txBody>
          <a:bodyPr wrap="none" rtlCol="0">
            <a:spAutoFit/>
          </a:bodyPr>
          <a:lstStyle/>
          <a:p>
            <a:r>
              <a:rPr lang="en-AU" sz="3200" dirty="0" smtClean="0"/>
              <a:t>≥ 1</a:t>
            </a:r>
            <a:endParaRPr lang="en-AU" sz="3200" dirty="0"/>
          </a:p>
        </p:txBody>
      </p:sp>
      <p:sp>
        <p:nvSpPr>
          <p:cNvPr id="35" name="TextBox 34"/>
          <p:cNvSpPr txBox="1"/>
          <p:nvPr/>
        </p:nvSpPr>
        <p:spPr>
          <a:xfrm>
            <a:off x="8218425" y="3153125"/>
            <a:ext cx="691215" cy="584775"/>
          </a:xfrm>
          <a:prstGeom prst="rect">
            <a:avLst/>
          </a:prstGeom>
          <a:noFill/>
        </p:spPr>
        <p:txBody>
          <a:bodyPr wrap="none" rtlCol="0">
            <a:spAutoFit/>
          </a:bodyPr>
          <a:lstStyle/>
          <a:p>
            <a:r>
              <a:rPr lang="en-AU" sz="3200" dirty="0" smtClean="0"/>
              <a:t>≥ 1</a:t>
            </a:r>
            <a:endParaRPr lang="en-AU" sz="3200" dirty="0"/>
          </a:p>
        </p:txBody>
      </p:sp>
      <p:sp>
        <p:nvSpPr>
          <p:cNvPr id="36" name="TextBox 35"/>
          <p:cNvSpPr txBox="1"/>
          <p:nvPr/>
        </p:nvSpPr>
        <p:spPr>
          <a:xfrm>
            <a:off x="8295044" y="3953469"/>
            <a:ext cx="691215" cy="584775"/>
          </a:xfrm>
          <a:prstGeom prst="rect">
            <a:avLst/>
          </a:prstGeom>
          <a:noFill/>
        </p:spPr>
        <p:txBody>
          <a:bodyPr wrap="none" rtlCol="0">
            <a:spAutoFit/>
          </a:bodyPr>
          <a:lstStyle/>
          <a:p>
            <a:r>
              <a:rPr lang="en-AU" sz="3200" dirty="0" smtClean="0"/>
              <a:t>≥ 1</a:t>
            </a:r>
            <a:endParaRPr lang="en-AU" sz="3200" dirty="0"/>
          </a:p>
        </p:txBody>
      </p:sp>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50" name="TextBox 49"/>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51" name="TextBox 50"/>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56" name="TextBox 55"/>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57" name="TextBox 56"/>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59" name="TextBox 58"/>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64" name="TextBox 63"/>
          <p:cNvSpPr txBox="1"/>
          <p:nvPr/>
        </p:nvSpPr>
        <p:spPr>
          <a:xfrm>
            <a:off x="3526161" y="2319962"/>
            <a:ext cx="682978" cy="646331"/>
          </a:xfrm>
          <a:prstGeom prst="rect">
            <a:avLst/>
          </a:prstGeom>
          <a:noFill/>
        </p:spPr>
        <p:txBody>
          <a:bodyPr wrap="square" rtlCol="0">
            <a:spAutoFit/>
          </a:bodyPr>
          <a:lstStyle/>
          <a:p>
            <a:r>
              <a:rPr lang="en-AU" sz="3600" dirty="0" smtClean="0"/>
              <a:t>+1</a:t>
            </a:r>
            <a:endParaRPr lang="en-AU" sz="3600" dirty="0"/>
          </a:p>
        </p:txBody>
      </p:sp>
      <p:sp>
        <p:nvSpPr>
          <p:cNvPr id="66" name="TextBox 65"/>
          <p:cNvSpPr txBox="1"/>
          <p:nvPr/>
        </p:nvSpPr>
        <p:spPr>
          <a:xfrm>
            <a:off x="3526161" y="3900748"/>
            <a:ext cx="682978"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71" name="TextBox 70"/>
          <p:cNvSpPr txBox="1"/>
          <p:nvPr/>
        </p:nvSpPr>
        <p:spPr>
          <a:xfrm>
            <a:off x="4334368" y="3900748"/>
            <a:ext cx="682978"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76" name="TextBox 75"/>
          <p:cNvSpPr txBox="1"/>
          <p:nvPr/>
        </p:nvSpPr>
        <p:spPr>
          <a:xfrm>
            <a:off x="5103247" y="3900748"/>
            <a:ext cx="682978"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78" name="TextBox 77"/>
          <p:cNvSpPr txBox="1"/>
          <p:nvPr/>
        </p:nvSpPr>
        <p:spPr>
          <a:xfrm>
            <a:off x="5849592" y="1540208"/>
            <a:ext cx="682978"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sp>
        <p:nvSpPr>
          <p:cNvPr id="83" name="TextBox 82"/>
          <p:cNvSpPr txBox="1"/>
          <p:nvPr/>
        </p:nvSpPr>
        <p:spPr>
          <a:xfrm>
            <a:off x="6634245" y="1540208"/>
            <a:ext cx="682978"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cxnSp>
        <p:nvCxnSpPr>
          <p:cNvPr id="31" name="Straight Connector 30"/>
          <p:cNvCxnSpPr/>
          <p:nvPr/>
        </p:nvCxnSpPr>
        <p:spPr>
          <a:xfrm flipV="1">
            <a:off x="8216386" y="820805"/>
            <a:ext cx="0" cy="3956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91" name="TextBox 90"/>
          <p:cNvSpPr txBox="1"/>
          <p:nvPr/>
        </p:nvSpPr>
        <p:spPr>
          <a:xfrm>
            <a:off x="7408593" y="3900748"/>
            <a:ext cx="682978" cy="646331"/>
          </a:xfrm>
          <a:prstGeom prst="rect">
            <a:avLst/>
          </a:prstGeom>
          <a:noFill/>
        </p:spPr>
        <p:txBody>
          <a:bodyPr wrap="square" rtlCol="0">
            <a:spAutoFit/>
          </a:bodyPr>
          <a:lstStyle/>
          <a:p>
            <a:r>
              <a:rPr lang="en-AU" sz="3600" dirty="0" smtClean="0"/>
              <a:t>+1</a:t>
            </a:r>
            <a:endParaRPr lang="en-AU" sz="3600" dirty="0"/>
          </a:p>
        </p:txBody>
      </p:sp>
    </p:spTree>
    <p:extLst>
      <p:ext uri="{BB962C8B-B14F-4D97-AF65-F5344CB8AC3E}">
        <p14:creationId xmlns:p14="http://schemas.microsoft.com/office/powerpoint/2010/main" val="1138672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grpSp>
        <p:nvGrpSpPr>
          <p:cNvPr id="3" name="Group 2"/>
          <p:cNvGrpSpPr/>
          <p:nvPr/>
        </p:nvGrpSpPr>
        <p:grpSpPr>
          <a:xfrm>
            <a:off x="130501" y="763732"/>
            <a:ext cx="639368" cy="733591"/>
            <a:chOff x="130501" y="763732"/>
            <a:chExt cx="639368" cy="733591"/>
          </a:xfrm>
        </p:grpSpPr>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grpSp>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grpSp>
        <p:nvGrpSpPr>
          <p:cNvPr id="2" name="Group 1"/>
          <p:cNvGrpSpPr/>
          <p:nvPr/>
        </p:nvGrpSpPr>
        <p:grpSpPr>
          <a:xfrm>
            <a:off x="116420" y="1565156"/>
            <a:ext cx="667530" cy="596434"/>
            <a:chOff x="116420" y="1565156"/>
            <a:chExt cx="667530" cy="596434"/>
          </a:xfrm>
        </p:grpSpPr>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grpSp>
      <p:sp>
        <p:nvSpPr>
          <p:cNvPr id="32" name="TextBox 31"/>
          <p:cNvSpPr txBox="1"/>
          <p:nvPr/>
        </p:nvSpPr>
        <p:spPr>
          <a:xfrm>
            <a:off x="8295044" y="814598"/>
            <a:ext cx="691215" cy="584775"/>
          </a:xfrm>
          <a:prstGeom prst="rect">
            <a:avLst/>
          </a:prstGeom>
          <a:noFill/>
        </p:spPr>
        <p:txBody>
          <a:bodyPr wrap="none" rtlCol="0">
            <a:spAutoFit/>
          </a:bodyPr>
          <a:lstStyle/>
          <a:p>
            <a:r>
              <a:rPr lang="en-AU" sz="3200" dirty="0" smtClean="0"/>
              <a:t>≥ 1</a:t>
            </a:r>
            <a:endParaRPr lang="en-AU" sz="3200" dirty="0"/>
          </a:p>
        </p:txBody>
      </p:sp>
      <p:sp>
        <p:nvSpPr>
          <p:cNvPr id="33" name="TextBox 32"/>
          <p:cNvSpPr txBox="1"/>
          <p:nvPr/>
        </p:nvSpPr>
        <p:spPr>
          <a:xfrm>
            <a:off x="8261455" y="1596894"/>
            <a:ext cx="691215" cy="584775"/>
          </a:xfrm>
          <a:prstGeom prst="rect">
            <a:avLst/>
          </a:prstGeom>
          <a:noFill/>
        </p:spPr>
        <p:txBody>
          <a:bodyPr wrap="none" rtlCol="0">
            <a:spAutoFit/>
          </a:bodyPr>
          <a:lstStyle/>
          <a:p>
            <a:r>
              <a:rPr lang="en-AU" sz="3200" dirty="0" smtClean="0"/>
              <a:t>≥ 1</a:t>
            </a:r>
            <a:endParaRPr lang="en-AU" sz="3200" dirty="0"/>
          </a:p>
        </p:txBody>
      </p:sp>
      <p:sp>
        <p:nvSpPr>
          <p:cNvPr id="34" name="TextBox 33"/>
          <p:cNvSpPr txBox="1"/>
          <p:nvPr/>
        </p:nvSpPr>
        <p:spPr>
          <a:xfrm>
            <a:off x="8261455" y="2400806"/>
            <a:ext cx="691215" cy="584775"/>
          </a:xfrm>
          <a:prstGeom prst="rect">
            <a:avLst/>
          </a:prstGeom>
          <a:noFill/>
        </p:spPr>
        <p:txBody>
          <a:bodyPr wrap="none" rtlCol="0">
            <a:spAutoFit/>
          </a:bodyPr>
          <a:lstStyle/>
          <a:p>
            <a:r>
              <a:rPr lang="en-AU" sz="3200" dirty="0" smtClean="0"/>
              <a:t>≥ 1</a:t>
            </a:r>
            <a:endParaRPr lang="en-AU" sz="3200" dirty="0"/>
          </a:p>
        </p:txBody>
      </p:sp>
      <p:sp>
        <p:nvSpPr>
          <p:cNvPr id="35" name="TextBox 34"/>
          <p:cNvSpPr txBox="1"/>
          <p:nvPr/>
        </p:nvSpPr>
        <p:spPr>
          <a:xfrm>
            <a:off x="8218425" y="3153125"/>
            <a:ext cx="691215" cy="584775"/>
          </a:xfrm>
          <a:prstGeom prst="rect">
            <a:avLst/>
          </a:prstGeom>
          <a:noFill/>
        </p:spPr>
        <p:txBody>
          <a:bodyPr wrap="none" rtlCol="0">
            <a:spAutoFit/>
          </a:bodyPr>
          <a:lstStyle/>
          <a:p>
            <a:r>
              <a:rPr lang="en-AU" sz="3200" dirty="0" smtClean="0"/>
              <a:t>≥ 1</a:t>
            </a:r>
            <a:endParaRPr lang="en-AU" sz="3200" dirty="0"/>
          </a:p>
        </p:txBody>
      </p:sp>
      <p:sp>
        <p:nvSpPr>
          <p:cNvPr id="36" name="TextBox 35"/>
          <p:cNvSpPr txBox="1"/>
          <p:nvPr/>
        </p:nvSpPr>
        <p:spPr>
          <a:xfrm>
            <a:off x="8295044" y="3953469"/>
            <a:ext cx="691215" cy="584775"/>
          </a:xfrm>
          <a:prstGeom prst="rect">
            <a:avLst/>
          </a:prstGeom>
          <a:noFill/>
        </p:spPr>
        <p:txBody>
          <a:bodyPr wrap="none" rtlCol="0">
            <a:spAutoFit/>
          </a:bodyPr>
          <a:lstStyle/>
          <a:p>
            <a:r>
              <a:rPr lang="en-AU" sz="3200" dirty="0" smtClean="0"/>
              <a:t>≥ 1</a:t>
            </a:r>
            <a:endParaRPr lang="en-AU" sz="3200" dirty="0"/>
          </a:p>
        </p:txBody>
      </p:sp>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50" name="TextBox 49"/>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51" name="TextBox 50"/>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56" name="TextBox 55"/>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57" name="TextBox 56"/>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59" name="TextBox 58"/>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64" name="TextBox 63"/>
          <p:cNvSpPr txBox="1"/>
          <p:nvPr/>
        </p:nvSpPr>
        <p:spPr>
          <a:xfrm>
            <a:off x="3526161" y="2319962"/>
            <a:ext cx="682978" cy="646331"/>
          </a:xfrm>
          <a:prstGeom prst="rect">
            <a:avLst/>
          </a:prstGeom>
          <a:noFill/>
        </p:spPr>
        <p:txBody>
          <a:bodyPr wrap="square" rtlCol="0">
            <a:spAutoFit/>
          </a:bodyPr>
          <a:lstStyle/>
          <a:p>
            <a:r>
              <a:rPr lang="en-AU" sz="3600" dirty="0" smtClean="0"/>
              <a:t>+1</a:t>
            </a:r>
            <a:endParaRPr lang="en-AU" sz="3600" dirty="0"/>
          </a:p>
        </p:txBody>
      </p:sp>
      <p:sp>
        <p:nvSpPr>
          <p:cNvPr id="66" name="TextBox 65"/>
          <p:cNvSpPr txBox="1"/>
          <p:nvPr/>
        </p:nvSpPr>
        <p:spPr>
          <a:xfrm>
            <a:off x="3526161" y="3900748"/>
            <a:ext cx="682978"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71" name="TextBox 70"/>
          <p:cNvSpPr txBox="1"/>
          <p:nvPr/>
        </p:nvSpPr>
        <p:spPr>
          <a:xfrm>
            <a:off x="4334368" y="3900748"/>
            <a:ext cx="682978"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76" name="TextBox 75"/>
          <p:cNvSpPr txBox="1"/>
          <p:nvPr/>
        </p:nvSpPr>
        <p:spPr>
          <a:xfrm>
            <a:off x="5103247" y="3900748"/>
            <a:ext cx="682978"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78" name="TextBox 77"/>
          <p:cNvSpPr txBox="1"/>
          <p:nvPr/>
        </p:nvSpPr>
        <p:spPr>
          <a:xfrm>
            <a:off x="5849592" y="1540208"/>
            <a:ext cx="682978"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sp>
        <p:nvSpPr>
          <p:cNvPr id="83" name="TextBox 82"/>
          <p:cNvSpPr txBox="1"/>
          <p:nvPr/>
        </p:nvSpPr>
        <p:spPr>
          <a:xfrm>
            <a:off x="6634245" y="1540208"/>
            <a:ext cx="682978"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cxnSp>
        <p:nvCxnSpPr>
          <p:cNvPr id="31" name="Straight Connector 30"/>
          <p:cNvCxnSpPr/>
          <p:nvPr/>
        </p:nvCxnSpPr>
        <p:spPr>
          <a:xfrm flipV="1">
            <a:off x="8216386" y="820805"/>
            <a:ext cx="0" cy="3956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91" name="TextBox 90"/>
          <p:cNvSpPr txBox="1"/>
          <p:nvPr/>
        </p:nvSpPr>
        <p:spPr>
          <a:xfrm>
            <a:off x="7408593" y="3900748"/>
            <a:ext cx="682978" cy="646331"/>
          </a:xfrm>
          <a:prstGeom prst="rect">
            <a:avLst/>
          </a:prstGeom>
          <a:noFill/>
        </p:spPr>
        <p:txBody>
          <a:bodyPr wrap="square" rtlCol="0">
            <a:spAutoFit/>
          </a:bodyPr>
          <a:lstStyle/>
          <a:p>
            <a:r>
              <a:rPr lang="en-AU" sz="3600" dirty="0" smtClean="0"/>
              <a:t>+1</a:t>
            </a:r>
            <a:endParaRPr lang="en-AU" sz="3600" dirty="0"/>
          </a:p>
        </p:txBody>
      </p:sp>
      <p:sp>
        <p:nvSpPr>
          <p:cNvPr id="87" name="Oval 86"/>
          <p:cNvSpPr/>
          <p:nvPr/>
        </p:nvSpPr>
        <p:spPr>
          <a:xfrm>
            <a:off x="1437258" y="4475112"/>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p:cNvSpPr/>
          <p:nvPr/>
        </p:nvSpPr>
        <p:spPr>
          <a:xfrm>
            <a:off x="2893284"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p:cNvSpPr/>
          <p:nvPr/>
        </p:nvSpPr>
        <p:spPr>
          <a:xfrm>
            <a:off x="5968866"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09258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87" name="Oval 86"/>
          <p:cNvSpPr/>
          <p:nvPr/>
        </p:nvSpPr>
        <p:spPr>
          <a:xfrm>
            <a:off x="1437258" y="4475112"/>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p:cNvSpPr/>
          <p:nvPr/>
        </p:nvSpPr>
        <p:spPr>
          <a:xfrm>
            <a:off x="2893284"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p:cNvSpPr/>
          <p:nvPr/>
        </p:nvSpPr>
        <p:spPr>
          <a:xfrm>
            <a:off x="5968866"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5" name="Group 54"/>
          <p:cNvGrpSpPr/>
          <p:nvPr/>
        </p:nvGrpSpPr>
        <p:grpSpPr>
          <a:xfrm>
            <a:off x="2558791" y="665745"/>
            <a:ext cx="3689940" cy="2947710"/>
            <a:chOff x="4209306" y="1245600"/>
            <a:chExt cx="4380294" cy="3499200"/>
          </a:xfrm>
        </p:grpSpPr>
        <p:sp>
          <p:nvSpPr>
            <p:cNvPr id="58" name="Rectangle 57"/>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63" name="Group 62"/>
            <p:cNvGrpSpPr/>
            <p:nvPr/>
          </p:nvGrpSpPr>
          <p:grpSpPr>
            <a:xfrm>
              <a:off x="6257784" y="3791251"/>
              <a:ext cx="785385" cy="659723"/>
              <a:chOff x="6919200" y="3362400"/>
              <a:chExt cx="785385" cy="659723"/>
            </a:xfrm>
          </p:grpSpPr>
          <p:sp>
            <p:nvSpPr>
              <p:cNvPr id="95" name="Oval 94"/>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65" name="Oval 64"/>
            <p:cNvSpPr/>
            <p:nvPr/>
          </p:nvSpPr>
          <p:spPr>
            <a:xfrm>
              <a:off x="4426942" y="1508740"/>
              <a:ext cx="1037330" cy="871357"/>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69" name="Oval 68"/>
            <p:cNvSpPr/>
            <p:nvPr/>
          </p:nvSpPr>
          <p:spPr>
            <a:xfrm>
              <a:off x="4708749" y="3653556"/>
              <a:ext cx="1098619" cy="935114"/>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72" name="Group 71"/>
            <p:cNvGrpSpPr/>
            <p:nvPr/>
          </p:nvGrpSpPr>
          <p:grpSpPr>
            <a:xfrm>
              <a:off x="6032665" y="1320117"/>
              <a:ext cx="919679" cy="772531"/>
              <a:chOff x="6032665" y="1320117"/>
              <a:chExt cx="919679" cy="772531"/>
            </a:xfrm>
          </p:grpSpPr>
          <p:sp>
            <p:nvSpPr>
              <p:cNvPr id="93" name="Oval 92"/>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73" name="Group 72"/>
            <p:cNvGrpSpPr/>
            <p:nvPr/>
          </p:nvGrpSpPr>
          <p:grpSpPr>
            <a:xfrm>
              <a:off x="7579737" y="2919013"/>
              <a:ext cx="714664" cy="600318"/>
              <a:chOff x="7579737" y="2919013"/>
              <a:chExt cx="714664" cy="600318"/>
            </a:xfrm>
          </p:grpSpPr>
          <p:sp>
            <p:nvSpPr>
              <p:cNvPr id="88" name="Oval 8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4" name="Group 73"/>
            <p:cNvGrpSpPr/>
            <p:nvPr/>
          </p:nvGrpSpPr>
          <p:grpSpPr>
            <a:xfrm>
              <a:off x="6595012" y="2995200"/>
              <a:ext cx="714664" cy="600318"/>
              <a:chOff x="7579737" y="2919013"/>
              <a:chExt cx="714664" cy="600318"/>
            </a:xfrm>
          </p:grpSpPr>
          <p:sp>
            <p:nvSpPr>
              <p:cNvPr id="85" name="Oval 8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5" name="Group 74"/>
            <p:cNvGrpSpPr/>
            <p:nvPr/>
          </p:nvGrpSpPr>
          <p:grpSpPr>
            <a:xfrm>
              <a:off x="7625944" y="3780880"/>
              <a:ext cx="714664" cy="600318"/>
              <a:chOff x="7579737" y="2919013"/>
              <a:chExt cx="714664" cy="600318"/>
            </a:xfrm>
          </p:grpSpPr>
          <p:sp>
            <p:nvSpPr>
              <p:cNvPr id="82" name="Oval 81"/>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7" name="Group 76"/>
            <p:cNvGrpSpPr/>
            <p:nvPr/>
          </p:nvGrpSpPr>
          <p:grpSpPr>
            <a:xfrm>
              <a:off x="5046843" y="2402034"/>
              <a:ext cx="1222464" cy="1026871"/>
              <a:chOff x="5046843" y="2402034"/>
              <a:chExt cx="1222464" cy="1026871"/>
            </a:xfrm>
          </p:grpSpPr>
          <p:sp>
            <p:nvSpPr>
              <p:cNvPr id="79" name="Oval 78"/>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97" name="TextBox 96"/>
          <p:cNvSpPr txBox="1"/>
          <p:nvPr/>
        </p:nvSpPr>
        <p:spPr>
          <a:xfrm>
            <a:off x="2766740" y="643225"/>
            <a:ext cx="249894" cy="646331"/>
          </a:xfrm>
          <a:prstGeom prst="rect">
            <a:avLst/>
          </a:prstGeom>
          <a:noFill/>
        </p:spPr>
        <p:txBody>
          <a:bodyPr wrap="square" rtlCol="0">
            <a:spAutoFit/>
          </a:bodyPr>
          <a:lstStyle/>
          <a:p>
            <a:r>
              <a:rPr lang="en-AU" sz="3600" dirty="0" smtClean="0"/>
              <a:t>1</a:t>
            </a:r>
            <a:endParaRPr lang="en-AU" sz="3600" dirty="0"/>
          </a:p>
        </p:txBody>
      </p:sp>
      <p:sp>
        <p:nvSpPr>
          <p:cNvPr id="98" name="TextBox 97"/>
          <p:cNvSpPr txBox="1"/>
          <p:nvPr/>
        </p:nvSpPr>
        <p:spPr>
          <a:xfrm>
            <a:off x="5217977" y="2574000"/>
            <a:ext cx="249894" cy="646331"/>
          </a:xfrm>
          <a:prstGeom prst="rect">
            <a:avLst/>
          </a:prstGeom>
          <a:noFill/>
        </p:spPr>
        <p:txBody>
          <a:bodyPr wrap="square" rtlCol="0">
            <a:spAutoFit/>
          </a:bodyPr>
          <a:lstStyle/>
          <a:p>
            <a:r>
              <a:rPr lang="en-AU" sz="3600" dirty="0" smtClean="0"/>
              <a:t>9</a:t>
            </a:r>
            <a:endParaRPr lang="en-AU" sz="3600" dirty="0"/>
          </a:p>
        </p:txBody>
      </p:sp>
      <p:sp>
        <p:nvSpPr>
          <p:cNvPr id="99" name="TextBox 98"/>
          <p:cNvSpPr txBox="1"/>
          <p:nvPr/>
        </p:nvSpPr>
        <p:spPr>
          <a:xfrm>
            <a:off x="4112731" y="2457399"/>
            <a:ext cx="249894" cy="646331"/>
          </a:xfrm>
          <a:prstGeom prst="rect">
            <a:avLst/>
          </a:prstGeom>
          <a:noFill/>
        </p:spPr>
        <p:txBody>
          <a:bodyPr wrap="square" rtlCol="0">
            <a:spAutoFit/>
          </a:bodyPr>
          <a:lstStyle/>
          <a:p>
            <a:r>
              <a:rPr lang="en-AU" sz="3600" dirty="0" smtClean="0"/>
              <a:t>8</a:t>
            </a:r>
            <a:endParaRPr lang="en-AU" sz="3600" dirty="0"/>
          </a:p>
        </p:txBody>
      </p:sp>
      <p:sp>
        <p:nvSpPr>
          <p:cNvPr id="100" name="TextBox 99"/>
          <p:cNvSpPr txBox="1"/>
          <p:nvPr/>
        </p:nvSpPr>
        <p:spPr>
          <a:xfrm>
            <a:off x="2890807" y="2417684"/>
            <a:ext cx="249894" cy="646331"/>
          </a:xfrm>
          <a:prstGeom prst="rect">
            <a:avLst/>
          </a:prstGeom>
          <a:noFill/>
        </p:spPr>
        <p:txBody>
          <a:bodyPr wrap="square" rtlCol="0">
            <a:spAutoFit/>
          </a:bodyPr>
          <a:lstStyle/>
          <a:p>
            <a:r>
              <a:rPr lang="en-AU" sz="3600" dirty="0" smtClean="0"/>
              <a:t>7</a:t>
            </a:r>
            <a:endParaRPr lang="en-AU" sz="3600" dirty="0"/>
          </a:p>
        </p:txBody>
      </p:sp>
      <p:sp>
        <p:nvSpPr>
          <p:cNvPr id="101" name="TextBox 100"/>
          <p:cNvSpPr txBox="1"/>
          <p:nvPr/>
        </p:nvSpPr>
        <p:spPr>
          <a:xfrm>
            <a:off x="5522363" y="1641065"/>
            <a:ext cx="249894" cy="646331"/>
          </a:xfrm>
          <a:prstGeom prst="rect">
            <a:avLst/>
          </a:prstGeom>
          <a:noFill/>
        </p:spPr>
        <p:txBody>
          <a:bodyPr wrap="square" rtlCol="0">
            <a:spAutoFit/>
          </a:bodyPr>
          <a:lstStyle/>
          <a:p>
            <a:r>
              <a:rPr lang="en-AU" sz="3600" dirty="0"/>
              <a:t>6</a:t>
            </a:r>
          </a:p>
        </p:txBody>
      </p:sp>
      <p:sp>
        <p:nvSpPr>
          <p:cNvPr id="102" name="TextBox 101"/>
          <p:cNvSpPr txBox="1"/>
          <p:nvPr/>
        </p:nvSpPr>
        <p:spPr>
          <a:xfrm>
            <a:off x="3367527" y="1441956"/>
            <a:ext cx="249894" cy="646331"/>
          </a:xfrm>
          <a:prstGeom prst="rect">
            <a:avLst/>
          </a:prstGeom>
          <a:noFill/>
        </p:spPr>
        <p:txBody>
          <a:bodyPr wrap="square" rtlCol="0">
            <a:spAutoFit/>
          </a:bodyPr>
          <a:lstStyle/>
          <a:p>
            <a:r>
              <a:rPr lang="en-AU" sz="3600" dirty="0" smtClean="0"/>
              <a:t>4</a:t>
            </a:r>
            <a:endParaRPr lang="en-AU" sz="3600" dirty="0"/>
          </a:p>
        </p:txBody>
      </p:sp>
      <p:sp>
        <p:nvSpPr>
          <p:cNvPr id="103" name="TextBox 102"/>
          <p:cNvSpPr txBox="1"/>
          <p:nvPr/>
        </p:nvSpPr>
        <p:spPr>
          <a:xfrm>
            <a:off x="5217977" y="621119"/>
            <a:ext cx="249894" cy="646331"/>
          </a:xfrm>
          <a:prstGeom prst="rect">
            <a:avLst/>
          </a:prstGeom>
          <a:noFill/>
        </p:spPr>
        <p:txBody>
          <a:bodyPr wrap="square" rtlCol="0">
            <a:spAutoFit/>
          </a:bodyPr>
          <a:lstStyle/>
          <a:p>
            <a:r>
              <a:rPr lang="en-AU" sz="3600" dirty="0" smtClean="0"/>
              <a:t>3</a:t>
            </a:r>
            <a:endParaRPr lang="en-AU" sz="3600" dirty="0"/>
          </a:p>
        </p:txBody>
      </p:sp>
      <p:sp>
        <p:nvSpPr>
          <p:cNvPr id="104" name="TextBox 103"/>
          <p:cNvSpPr txBox="1"/>
          <p:nvPr/>
        </p:nvSpPr>
        <p:spPr>
          <a:xfrm>
            <a:off x="3905148" y="606494"/>
            <a:ext cx="249894" cy="646331"/>
          </a:xfrm>
          <a:prstGeom prst="rect">
            <a:avLst/>
          </a:prstGeom>
          <a:noFill/>
        </p:spPr>
        <p:txBody>
          <a:bodyPr wrap="square" rtlCol="0">
            <a:spAutoFit/>
          </a:bodyPr>
          <a:lstStyle/>
          <a:p>
            <a:r>
              <a:rPr lang="en-AU" sz="3600" dirty="0"/>
              <a:t>2</a:t>
            </a:r>
          </a:p>
        </p:txBody>
      </p:sp>
      <p:sp>
        <p:nvSpPr>
          <p:cNvPr id="105" name="TextBox 104"/>
          <p:cNvSpPr txBox="1"/>
          <p:nvPr/>
        </p:nvSpPr>
        <p:spPr>
          <a:xfrm>
            <a:off x="4659112" y="1723393"/>
            <a:ext cx="249894" cy="646331"/>
          </a:xfrm>
          <a:prstGeom prst="rect">
            <a:avLst/>
          </a:prstGeom>
          <a:noFill/>
        </p:spPr>
        <p:txBody>
          <a:bodyPr wrap="square" rtlCol="0">
            <a:spAutoFit/>
          </a:bodyPr>
          <a:lstStyle/>
          <a:p>
            <a:r>
              <a:rPr lang="en-AU" sz="3600" dirty="0" smtClean="0"/>
              <a:t>5</a:t>
            </a:r>
            <a:endParaRPr lang="en-AU" sz="3600" dirty="0"/>
          </a:p>
        </p:txBody>
      </p:sp>
      <p:cxnSp>
        <p:nvCxnSpPr>
          <p:cNvPr id="20" name="Straight Arrow Connector 19"/>
          <p:cNvCxnSpPr>
            <a:stCxn id="87" idx="0"/>
            <a:endCxn id="65" idx="4"/>
          </p:cNvCxnSpPr>
          <p:nvPr/>
        </p:nvCxnSpPr>
        <p:spPr>
          <a:xfrm flipV="1">
            <a:off x="1735073" y="1621440"/>
            <a:ext cx="1443975" cy="285367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0" idx="1"/>
            <a:endCxn id="69" idx="6"/>
          </p:cNvCxnSpPr>
          <p:nvPr/>
        </p:nvCxnSpPr>
        <p:spPr>
          <a:xfrm flipH="1" flipV="1">
            <a:off x="3904992" y="3088064"/>
            <a:ext cx="2151102" cy="148507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9" idx="0"/>
            <a:endCxn id="60" idx="4"/>
          </p:cNvCxnSpPr>
          <p:nvPr/>
        </p:nvCxnSpPr>
        <p:spPr>
          <a:xfrm flipV="1">
            <a:off x="3191099" y="1751464"/>
            <a:ext cx="2362500" cy="273303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685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87681" y="-71465"/>
            <a:ext cx="8368638" cy="923330"/>
          </a:xfrm>
          <a:prstGeom prst="rect">
            <a:avLst/>
          </a:prstGeom>
          <a:noFill/>
        </p:spPr>
        <p:txBody>
          <a:bodyPr wrap="none" rtlCol="0">
            <a:spAutoFit/>
          </a:bodyPr>
          <a:lstStyle/>
          <a:p>
            <a:r>
              <a:rPr lang="en-AU" sz="5400" dirty="0" smtClean="0"/>
              <a:t>Mixed integer linear problem</a:t>
            </a:r>
            <a:endParaRPr lang="en-AU" sz="5400" dirty="0"/>
          </a:p>
        </p:txBody>
      </p:sp>
    </p:spTree>
    <p:extLst>
      <p:ext uri="{BB962C8B-B14F-4D97-AF65-F5344CB8AC3E}">
        <p14:creationId xmlns:p14="http://schemas.microsoft.com/office/powerpoint/2010/main" val="1822638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solidFill>
                    <a:srgbClr val="FFFF00"/>
                  </a:solidFill>
                </a:rPr>
                <a:t>Min</a:t>
              </a:r>
              <a:r>
                <a:rPr lang="en-AU" sz="3600" dirty="0" smtClean="0"/>
                <a:t>: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2691517" y="-71465"/>
            <a:ext cx="3760966" cy="923330"/>
          </a:xfrm>
          <a:prstGeom prst="rect">
            <a:avLst/>
          </a:prstGeom>
          <a:noFill/>
        </p:spPr>
        <p:txBody>
          <a:bodyPr wrap="none" rtlCol="0">
            <a:spAutoFit/>
          </a:bodyPr>
          <a:lstStyle/>
          <a:p>
            <a:r>
              <a:rPr lang="en-AU" sz="5400" dirty="0" smtClean="0">
                <a:solidFill>
                  <a:srgbClr val="FFFF00"/>
                </a:solidFill>
              </a:rPr>
              <a:t>Model sense</a:t>
            </a:r>
            <a:endParaRPr lang="en-AU" sz="5400" dirty="0">
              <a:solidFill>
                <a:srgbClr val="FFFF00"/>
              </a:solidFill>
            </a:endParaRPr>
          </a:p>
        </p:txBody>
      </p:sp>
    </p:spTree>
    <p:extLst>
      <p:ext uri="{BB962C8B-B14F-4D97-AF65-F5344CB8AC3E}">
        <p14:creationId xmlns:p14="http://schemas.microsoft.com/office/powerpoint/2010/main" val="845166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solidFill>
                    <a:srgbClr val="FFFF00"/>
                  </a:solidFill>
                </a:rPr>
                <a:t>+7</a:t>
              </a:r>
              <a:endParaRPr lang="en-AU" sz="3600" dirty="0">
                <a:solidFill>
                  <a:srgbClr val="FFFF00"/>
                </a:solidFill>
              </a:endParaRPr>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solidFill>
                    <a:srgbClr val="FFFF00"/>
                  </a:solidFill>
                </a:rPr>
                <a:t>+2</a:t>
              </a:r>
              <a:endParaRPr lang="en-AU" sz="3600" dirty="0">
                <a:solidFill>
                  <a:srgbClr val="FFFF00"/>
                </a:solidFill>
              </a:endParaRPr>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solidFill>
                    <a:srgbClr val="FFFF00"/>
                  </a:solidFill>
                </a:rPr>
                <a:t>+5</a:t>
              </a:r>
              <a:endParaRPr lang="en-AU" sz="3600" dirty="0">
                <a:solidFill>
                  <a:srgbClr val="FFFF00"/>
                </a:solidFill>
              </a:endParaRPr>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solidFill>
                    <a:srgbClr val="FFFF00"/>
                  </a:solidFill>
                </a:rPr>
                <a:t>+9</a:t>
              </a:r>
              <a:endParaRPr lang="en-AU" sz="3600" dirty="0">
                <a:solidFill>
                  <a:srgbClr val="FFFF00"/>
                </a:solidFill>
              </a:endParaRP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146129" y="-71465"/>
            <a:ext cx="2851743" cy="923330"/>
          </a:xfrm>
          <a:prstGeom prst="rect">
            <a:avLst/>
          </a:prstGeom>
          <a:noFill/>
        </p:spPr>
        <p:txBody>
          <a:bodyPr wrap="none" rtlCol="0">
            <a:spAutoFit/>
          </a:bodyPr>
          <a:lstStyle/>
          <a:p>
            <a:r>
              <a:rPr lang="en-AU" sz="5400" dirty="0" smtClean="0">
                <a:solidFill>
                  <a:srgbClr val="FFFF00"/>
                </a:solidFill>
              </a:rPr>
              <a:t>Objective</a:t>
            </a:r>
            <a:endParaRPr lang="en-AU" sz="5400" dirty="0">
              <a:solidFill>
                <a:srgbClr val="FFFF00"/>
              </a:solidFill>
            </a:endParaRPr>
          </a:p>
        </p:txBody>
      </p:sp>
    </p:spTree>
    <p:extLst>
      <p:ext uri="{BB962C8B-B14F-4D97-AF65-F5344CB8AC3E}">
        <p14:creationId xmlns:p14="http://schemas.microsoft.com/office/powerpoint/2010/main" val="3776777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solidFill>
                    <a:srgbClr val="FFFF00"/>
                  </a:solidFill>
                </a:rPr>
                <a:t>+0</a:t>
              </a:r>
              <a:endParaRPr lang="en-AU" sz="3600" dirty="0">
                <a:solidFill>
                  <a:srgbClr val="FFFF00"/>
                </a:solidFill>
              </a:endParaRPr>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solidFill>
                    <a:srgbClr val="FFFF00"/>
                  </a:solidFill>
                </a:rPr>
                <a:t>+0</a:t>
              </a:r>
              <a:endParaRPr lang="en-AU" sz="3600" dirty="0">
                <a:solidFill>
                  <a:srgbClr val="FFFF00"/>
                </a:solidFill>
              </a:endParaRPr>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solidFill>
                    <a:srgbClr val="FFFF00"/>
                  </a:solidFill>
                </a:rPr>
                <a:t>≥    1</a:t>
              </a:r>
              <a:endParaRPr lang="en-AU" sz="3600" dirty="0">
                <a:solidFill>
                  <a:srgbClr val="FFFF00"/>
                </a:solidFill>
              </a:endParaRPr>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solidFill>
                    <a:srgbClr val="FFFF00"/>
                  </a:solidFill>
                </a:rPr>
                <a:t>≥    1</a:t>
              </a:r>
              <a:endParaRPr lang="en-AU" sz="3600" dirty="0">
                <a:solidFill>
                  <a:srgbClr val="FFFF00"/>
                </a:solidFill>
              </a:endParaRP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2893239" y="-71465"/>
            <a:ext cx="3357522" cy="923330"/>
          </a:xfrm>
          <a:prstGeom prst="rect">
            <a:avLst/>
          </a:prstGeom>
          <a:noFill/>
        </p:spPr>
        <p:txBody>
          <a:bodyPr wrap="none" rtlCol="0">
            <a:spAutoFit/>
          </a:bodyPr>
          <a:lstStyle/>
          <a:p>
            <a:r>
              <a:rPr lang="en-AU" sz="5400" dirty="0" smtClean="0">
                <a:solidFill>
                  <a:srgbClr val="FFFF00"/>
                </a:solidFill>
              </a:rPr>
              <a:t>Constraints</a:t>
            </a:r>
            <a:endParaRPr lang="en-AU" sz="5400" dirty="0">
              <a:solidFill>
                <a:srgbClr val="FFFF00"/>
              </a:solidFill>
            </a:endParaRPr>
          </a:p>
        </p:txBody>
      </p:sp>
    </p:spTree>
    <p:extLst>
      <p:ext uri="{BB962C8B-B14F-4D97-AF65-F5344CB8AC3E}">
        <p14:creationId xmlns:p14="http://schemas.microsoft.com/office/powerpoint/2010/main" val="283492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563921"/>
            <a:ext cx="92496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should we do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3643872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38296"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4659642"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5334758"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077255"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3764469" y="1224227"/>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1" name="TextBox 20"/>
          <p:cNvSpPr txBox="1"/>
          <p:nvPr/>
        </p:nvSpPr>
        <p:spPr>
          <a:xfrm>
            <a:off x="3764469" y="1816910"/>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2" name="TextBox 21"/>
          <p:cNvSpPr txBox="1"/>
          <p:nvPr/>
        </p:nvSpPr>
        <p:spPr>
          <a:xfrm>
            <a:off x="5060931" y="1255041"/>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3" name="TextBox 22"/>
          <p:cNvSpPr txBox="1"/>
          <p:nvPr/>
        </p:nvSpPr>
        <p:spPr>
          <a:xfrm>
            <a:off x="4385815" y="1823385"/>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4" name="TextBox 23"/>
          <p:cNvSpPr txBox="1"/>
          <p:nvPr/>
        </p:nvSpPr>
        <p:spPr>
          <a:xfrm>
            <a:off x="5803428" y="1831655"/>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5" name="TextBox 24"/>
          <p:cNvSpPr txBox="1"/>
          <p:nvPr/>
        </p:nvSpPr>
        <p:spPr>
          <a:xfrm>
            <a:off x="2188133"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271761"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3764469"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4385815" y="1234613"/>
            <a:ext cx="682978" cy="646331"/>
          </a:xfrm>
          <a:prstGeom prst="rect">
            <a:avLst/>
          </a:prstGeom>
          <a:noFill/>
        </p:spPr>
        <p:txBody>
          <a:bodyPr wrap="square" rtlCol="0">
            <a:spAutoFit/>
          </a:bodyPr>
          <a:lstStyle/>
          <a:p>
            <a:r>
              <a:rPr lang="en-AU" sz="3600" dirty="0" smtClean="0">
                <a:solidFill>
                  <a:srgbClr val="00B050"/>
                </a:solidFill>
              </a:rPr>
              <a:t>+0</a:t>
            </a:r>
            <a:endParaRPr lang="en-AU" sz="3600" dirty="0">
              <a:solidFill>
                <a:srgbClr val="00B050"/>
              </a:solidFill>
            </a:endParaRPr>
          </a:p>
        </p:txBody>
      </p:sp>
      <p:sp>
        <p:nvSpPr>
          <p:cNvPr id="35" name="TextBox 34"/>
          <p:cNvSpPr txBox="1"/>
          <p:nvPr/>
        </p:nvSpPr>
        <p:spPr>
          <a:xfrm>
            <a:off x="4385815"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060931"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060931" y="1827520"/>
            <a:ext cx="682978" cy="646331"/>
          </a:xfrm>
          <a:prstGeom prst="rect">
            <a:avLst/>
          </a:prstGeom>
          <a:noFill/>
        </p:spPr>
        <p:txBody>
          <a:bodyPr wrap="square" rtlCol="0">
            <a:spAutoFit/>
          </a:bodyPr>
          <a:lstStyle/>
          <a:p>
            <a:r>
              <a:rPr lang="en-AU" sz="3600" dirty="0" smtClean="0">
                <a:solidFill>
                  <a:srgbClr val="00B050"/>
                </a:solidFill>
              </a:rPr>
              <a:t>+0</a:t>
            </a:r>
            <a:endParaRPr lang="en-AU" sz="3600" dirty="0">
              <a:solidFill>
                <a:srgbClr val="00B050"/>
              </a:solidFill>
            </a:endParaRPr>
          </a:p>
        </p:txBody>
      </p:sp>
      <p:sp>
        <p:nvSpPr>
          <p:cNvPr id="38" name="TextBox 37"/>
          <p:cNvSpPr txBox="1"/>
          <p:nvPr/>
        </p:nvSpPr>
        <p:spPr>
          <a:xfrm>
            <a:off x="5803428" y="1271815"/>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39" name="TextBox 38"/>
          <p:cNvSpPr txBox="1"/>
          <p:nvPr/>
        </p:nvSpPr>
        <p:spPr>
          <a:xfrm>
            <a:off x="5803428"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6655063"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455625"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038296"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4659642"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5334758"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077255"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204105"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204105"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055562"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4676908"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5352024"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094521"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055562"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4676908"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5352024"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094521"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6737421" y="1271814"/>
            <a:ext cx="1214103" cy="646331"/>
          </a:xfrm>
          <a:prstGeom prst="rect">
            <a:avLst/>
          </a:prstGeom>
          <a:noFill/>
        </p:spPr>
        <p:txBody>
          <a:bodyPr wrap="square" rtlCol="0">
            <a:spAutoFit/>
          </a:bodyPr>
          <a:lstStyle/>
          <a:p>
            <a:r>
              <a:rPr lang="en-AU" sz="3600" dirty="0" smtClean="0">
                <a:solidFill>
                  <a:srgbClr val="FFC000"/>
                </a:solidFill>
              </a:rPr>
              <a:t>≥</a:t>
            </a:r>
            <a:r>
              <a:rPr lang="en-AU" sz="3600" dirty="0" smtClean="0"/>
              <a:t>    </a:t>
            </a:r>
            <a:r>
              <a:rPr lang="en-AU" sz="3600" dirty="0" smtClean="0">
                <a:solidFill>
                  <a:srgbClr val="00B0F0"/>
                </a:solidFill>
              </a:rPr>
              <a:t>1</a:t>
            </a:r>
            <a:endParaRPr lang="en-AU" sz="3600" dirty="0">
              <a:solidFill>
                <a:srgbClr val="00B0F0"/>
              </a:solidFill>
            </a:endParaRPr>
          </a:p>
        </p:txBody>
      </p:sp>
      <p:sp>
        <p:nvSpPr>
          <p:cNvPr id="60" name="TextBox 59"/>
          <p:cNvSpPr txBox="1"/>
          <p:nvPr/>
        </p:nvSpPr>
        <p:spPr>
          <a:xfrm>
            <a:off x="6717385" y="1813169"/>
            <a:ext cx="1118264" cy="646331"/>
          </a:xfrm>
          <a:prstGeom prst="rect">
            <a:avLst/>
          </a:prstGeom>
          <a:noFill/>
        </p:spPr>
        <p:txBody>
          <a:bodyPr wrap="square" rtlCol="0">
            <a:spAutoFit/>
          </a:bodyPr>
          <a:lstStyle/>
          <a:p>
            <a:r>
              <a:rPr lang="en-AU" sz="3600" dirty="0" smtClean="0">
                <a:solidFill>
                  <a:srgbClr val="FFC000"/>
                </a:solidFill>
              </a:rPr>
              <a:t>≥</a:t>
            </a:r>
            <a:r>
              <a:rPr lang="en-AU" sz="3600" dirty="0" smtClean="0"/>
              <a:t>    </a:t>
            </a:r>
            <a:r>
              <a:rPr lang="en-AU" sz="3600" dirty="0" smtClean="0">
                <a:solidFill>
                  <a:srgbClr val="00B0F0"/>
                </a:solidFill>
              </a:rPr>
              <a:t>1</a:t>
            </a:r>
            <a:endParaRPr lang="en-AU" sz="3600" dirty="0">
              <a:solidFill>
                <a:srgbClr val="00B0F0"/>
              </a:solidFill>
            </a:endParaRPr>
          </a:p>
        </p:txBody>
      </p:sp>
      <p:cxnSp>
        <p:nvCxnSpPr>
          <p:cNvPr id="65" name="Straight Connector 64"/>
          <p:cNvCxnSpPr/>
          <p:nvPr/>
        </p:nvCxnSpPr>
        <p:spPr>
          <a:xfrm>
            <a:off x="1192477"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893239" y="-71465"/>
            <a:ext cx="3357522" cy="923330"/>
          </a:xfrm>
          <a:prstGeom prst="rect">
            <a:avLst/>
          </a:prstGeom>
          <a:noFill/>
        </p:spPr>
        <p:txBody>
          <a:bodyPr wrap="none" rtlCol="0">
            <a:spAutoFit/>
          </a:bodyPr>
          <a:lstStyle/>
          <a:p>
            <a:r>
              <a:rPr lang="en-AU" sz="5400" dirty="0" smtClean="0">
                <a:solidFill>
                  <a:srgbClr val="FFFF00"/>
                </a:solidFill>
              </a:rPr>
              <a:t>Constraints</a:t>
            </a:r>
            <a:endParaRPr lang="en-AU" sz="5400" dirty="0">
              <a:solidFill>
                <a:srgbClr val="FFFF00"/>
              </a:solidFill>
            </a:endParaRPr>
          </a:p>
        </p:txBody>
      </p:sp>
      <p:sp>
        <p:nvSpPr>
          <p:cNvPr id="4" name="TextBox 3"/>
          <p:cNvSpPr txBox="1"/>
          <p:nvPr/>
        </p:nvSpPr>
        <p:spPr>
          <a:xfrm>
            <a:off x="349450" y="1557778"/>
            <a:ext cx="2631041" cy="707886"/>
          </a:xfrm>
          <a:prstGeom prst="rect">
            <a:avLst/>
          </a:prstGeom>
          <a:noFill/>
        </p:spPr>
        <p:txBody>
          <a:bodyPr wrap="none" rtlCol="0">
            <a:spAutoFit/>
          </a:bodyPr>
          <a:lstStyle/>
          <a:p>
            <a:r>
              <a:rPr lang="en-AU" sz="4000" dirty="0" smtClean="0">
                <a:solidFill>
                  <a:srgbClr val="00B050"/>
                </a:solidFill>
              </a:rPr>
              <a:t>Coefficients</a:t>
            </a:r>
            <a:endParaRPr lang="en-AU" sz="4000" dirty="0">
              <a:solidFill>
                <a:srgbClr val="00B050"/>
              </a:solidFill>
            </a:endParaRPr>
          </a:p>
        </p:txBody>
      </p:sp>
      <p:sp>
        <p:nvSpPr>
          <p:cNvPr id="9" name="TextBox 8"/>
          <p:cNvSpPr txBox="1"/>
          <p:nvPr/>
        </p:nvSpPr>
        <p:spPr>
          <a:xfrm>
            <a:off x="7906539" y="1485566"/>
            <a:ext cx="1018227" cy="707886"/>
          </a:xfrm>
          <a:prstGeom prst="rect">
            <a:avLst/>
          </a:prstGeom>
          <a:noFill/>
        </p:spPr>
        <p:txBody>
          <a:bodyPr wrap="none" rtlCol="0">
            <a:spAutoFit/>
          </a:bodyPr>
          <a:lstStyle/>
          <a:p>
            <a:r>
              <a:rPr lang="en-AU" sz="4000" dirty="0" smtClean="0">
                <a:solidFill>
                  <a:srgbClr val="00B0F0"/>
                </a:solidFill>
              </a:rPr>
              <a:t>RHS</a:t>
            </a:r>
            <a:endParaRPr lang="en-AU" sz="4000" dirty="0">
              <a:solidFill>
                <a:srgbClr val="00B0F0"/>
              </a:solidFill>
            </a:endParaRPr>
          </a:p>
        </p:txBody>
      </p:sp>
      <p:sp>
        <p:nvSpPr>
          <p:cNvPr id="11" name="TextBox 10"/>
          <p:cNvSpPr txBox="1"/>
          <p:nvPr/>
        </p:nvSpPr>
        <p:spPr>
          <a:xfrm>
            <a:off x="6600589" y="367292"/>
            <a:ext cx="1399742" cy="707886"/>
          </a:xfrm>
          <a:prstGeom prst="rect">
            <a:avLst/>
          </a:prstGeom>
          <a:noFill/>
        </p:spPr>
        <p:txBody>
          <a:bodyPr wrap="none" rtlCol="0">
            <a:spAutoFit/>
          </a:bodyPr>
          <a:lstStyle/>
          <a:p>
            <a:r>
              <a:rPr lang="en-AU" sz="4000" dirty="0" smtClean="0">
                <a:solidFill>
                  <a:srgbClr val="FFC000"/>
                </a:solidFill>
              </a:rPr>
              <a:t>Sense</a:t>
            </a:r>
            <a:endParaRPr lang="en-AU" sz="4000" dirty="0">
              <a:solidFill>
                <a:srgbClr val="FFC000"/>
              </a:solidFill>
            </a:endParaRPr>
          </a:p>
        </p:txBody>
      </p:sp>
    </p:spTree>
    <p:extLst>
      <p:ext uri="{BB962C8B-B14F-4D97-AF65-F5344CB8AC3E}">
        <p14:creationId xmlns:p14="http://schemas.microsoft.com/office/powerpoint/2010/main" val="529107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solidFill>
                    <a:srgbClr val="FFFF00"/>
                  </a:solidFill>
                </a:rPr>
                <a:t>V. types</a:t>
              </a:r>
              <a:endParaRPr lang="en-AU" sz="3600" dirty="0">
                <a:solidFill>
                  <a:srgbClr val="FFFF00"/>
                </a:solidFill>
              </a:endParaRPr>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solidFill>
                    <a:srgbClr val="FFFF00"/>
                  </a:solidFill>
                </a:rPr>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solidFill>
                    <a:srgbClr val="FFFF00"/>
                  </a:solidFill>
                </a:rPr>
                <a:t>B</a:t>
              </a:r>
              <a:endParaRPr lang="en-AU" sz="3600" dirty="0">
                <a:solidFill>
                  <a:srgbClr val="FFFF00"/>
                </a:solidFill>
              </a:endParaRPr>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solidFill>
                    <a:srgbClr val="FFFF00"/>
                  </a:solidFill>
                </a:rPr>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solidFill>
                    <a:srgbClr val="FFFF00"/>
                  </a:solidFill>
                </a:rPr>
                <a:t>B</a:t>
              </a:r>
              <a:endParaRPr lang="en-AU" sz="3600" dirty="0">
                <a:solidFill>
                  <a:srgbClr val="FFFF00"/>
                </a:solidFill>
              </a:endParaRPr>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solidFill>
                    <a:srgbClr val="FFFF00"/>
                  </a:solidFill>
                </a:rPr>
                <a:t>Upper bound</a:t>
              </a:r>
              <a:endParaRPr lang="en-AU" sz="3600" dirty="0">
                <a:solidFill>
                  <a:srgbClr val="FFFF00"/>
                </a:solidFill>
              </a:endParaRPr>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solidFill>
                    <a:srgbClr val="FFFF00"/>
                  </a:solidFill>
                </a:rPr>
                <a:t>Lower bound</a:t>
              </a:r>
              <a:endParaRPr lang="en-AU" sz="3600" dirty="0">
                <a:solidFill>
                  <a:srgbClr val="FFFF00"/>
                </a:solidFill>
              </a:endParaRPr>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r>
              <a:rPr lang="en-AU" sz="5400" dirty="0" smtClean="0">
                <a:solidFill>
                  <a:srgbClr val="FFFF00"/>
                </a:solidFill>
              </a:rPr>
              <a:t>Variables</a:t>
            </a:r>
            <a:endParaRPr lang="en-AU" sz="5400" dirty="0">
              <a:solidFill>
                <a:srgbClr val="FFFF00"/>
              </a:solidFill>
            </a:endParaRPr>
          </a:p>
        </p:txBody>
      </p:sp>
    </p:spTree>
    <p:extLst>
      <p:ext uri="{BB962C8B-B14F-4D97-AF65-F5344CB8AC3E}">
        <p14:creationId xmlns:p14="http://schemas.microsoft.com/office/powerpoint/2010/main" val="1093094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solidFill>
                    <a:srgbClr val="00B0F0"/>
                  </a:solidFill>
                </a:rPr>
                <a:t>V. types</a:t>
              </a:r>
              <a:endParaRPr lang="en-AU" sz="3600" dirty="0">
                <a:solidFill>
                  <a:srgbClr val="00B0F0"/>
                </a:solidFill>
              </a:endParaRPr>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solidFill>
                    <a:srgbClr val="00B0F0"/>
                  </a:solidFill>
                </a:rPr>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solidFill>
                    <a:srgbClr val="00B0F0"/>
                  </a:solidFill>
                </a:rPr>
                <a:t>B</a:t>
              </a:r>
              <a:endParaRPr lang="en-AU" sz="3600" dirty="0">
                <a:solidFill>
                  <a:srgbClr val="00B0F0"/>
                </a:solidFill>
              </a:endParaRPr>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solidFill>
                    <a:srgbClr val="00B0F0"/>
                  </a:solidFill>
                </a:rPr>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solidFill>
                    <a:srgbClr val="00B0F0"/>
                  </a:solidFill>
                </a:rPr>
                <a:t>B</a:t>
              </a:r>
              <a:endParaRPr lang="en-AU" sz="3600" dirty="0">
                <a:solidFill>
                  <a:srgbClr val="00B0F0"/>
                </a:solidFill>
              </a:endParaRPr>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solidFill>
                    <a:srgbClr val="FF9900"/>
                  </a:solidFill>
                </a:rPr>
                <a:t>Upper bound</a:t>
              </a:r>
              <a:endParaRPr lang="en-AU" sz="3600" dirty="0">
                <a:solidFill>
                  <a:srgbClr val="FF9900"/>
                </a:solidFill>
              </a:endParaRPr>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solidFill>
                    <a:srgbClr val="00B050"/>
                  </a:solidFill>
                </a:rPr>
                <a:t>Lower bound</a:t>
              </a:r>
              <a:endParaRPr lang="en-AU" sz="3600" dirty="0">
                <a:solidFill>
                  <a:srgbClr val="00B050"/>
                </a:solidFill>
              </a:endParaRPr>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r>
              <a:rPr lang="en-AU" sz="5400" dirty="0" smtClean="0">
                <a:solidFill>
                  <a:srgbClr val="FFFF00"/>
                </a:solidFill>
              </a:rPr>
              <a:t>Variables</a:t>
            </a:r>
            <a:endParaRPr lang="en-AU" sz="5400" dirty="0">
              <a:solidFill>
                <a:srgbClr val="FFFF00"/>
              </a:solidFill>
            </a:endParaRPr>
          </a:p>
        </p:txBody>
      </p:sp>
    </p:spTree>
    <p:extLst>
      <p:ext uri="{BB962C8B-B14F-4D97-AF65-F5344CB8AC3E}">
        <p14:creationId xmlns:p14="http://schemas.microsoft.com/office/powerpoint/2010/main" val="1465562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solidFill>
                    <a:srgbClr val="00B0F0"/>
                  </a:solidFill>
                </a:rPr>
                <a:t>V. types</a:t>
              </a:r>
              <a:endParaRPr lang="en-AU" sz="3600" dirty="0">
                <a:solidFill>
                  <a:srgbClr val="00B0F0"/>
                </a:solidFill>
              </a:endParaRPr>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41028" y="2575837"/>
              <a:ext cx="436338" cy="646331"/>
            </a:xfrm>
            <a:prstGeom prst="rect">
              <a:avLst/>
            </a:prstGeom>
            <a:noFill/>
          </p:spPr>
          <p:txBody>
            <a:bodyPr wrap="none" rtlCol="0">
              <a:spAutoFit/>
            </a:bodyPr>
            <a:lstStyle/>
            <a:p>
              <a:r>
                <a:rPr lang="en-AU" sz="3600" dirty="0" smtClean="0">
                  <a:solidFill>
                    <a:srgbClr val="00B0F0"/>
                  </a:solidFill>
                </a:rPr>
                <a:t>C</a:t>
              </a:r>
              <a:endParaRPr lang="en-AU" sz="3600" dirty="0">
                <a:solidFill>
                  <a:srgbClr val="00B0F0"/>
                </a:solidFill>
              </a:endParaRP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solidFill>
                    <a:srgbClr val="00B0F0"/>
                  </a:solidFill>
                </a:rPr>
                <a:t>B</a:t>
              </a:r>
              <a:endParaRPr lang="en-AU" sz="3600" dirty="0">
                <a:solidFill>
                  <a:srgbClr val="00B0F0"/>
                </a:solidFill>
              </a:endParaRPr>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solidFill>
                    <a:srgbClr val="00B0F0"/>
                  </a:solidFill>
                </a:rPr>
                <a:t>B</a:t>
              </a:r>
            </a:p>
          </p:txBody>
        </p:sp>
        <p:sp>
          <p:nvSpPr>
            <p:cNvPr id="47" name="TextBox 46"/>
            <p:cNvSpPr txBox="1"/>
            <p:nvPr/>
          </p:nvSpPr>
          <p:spPr>
            <a:xfrm>
              <a:off x="6754658" y="2575837"/>
              <a:ext cx="301686" cy="646331"/>
            </a:xfrm>
            <a:prstGeom prst="rect">
              <a:avLst/>
            </a:prstGeom>
            <a:noFill/>
          </p:spPr>
          <p:txBody>
            <a:bodyPr wrap="none" rtlCol="0">
              <a:spAutoFit/>
            </a:bodyPr>
            <a:lstStyle/>
            <a:p>
              <a:r>
                <a:rPr lang="en-AU" sz="3600" dirty="0" smtClean="0">
                  <a:solidFill>
                    <a:srgbClr val="00B0F0"/>
                  </a:solidFill>
                </a:rPr>
                <a:t>I</a:t>
              </a:r>
              <a:endParaRPr lang="en-AU" sz="3600" dirty="0">
                <a:solidFill>
                  <a:srgbClr val="00B0F0"/>
                </a:solidFill>
              </a:endParaRPr>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solidFill>
                    <a:srgbClr val="FF9900"/>
                  </a:solidFill>
                </a:rPr>
                <a:t>Upper bound</a:t>
              </a:r>
              <a:endParaRPr lang="en-AU" sz="3600" dirty="0">
                <a:solidFill>
                  <a:srgbClr val="FF9900"/>
                </a:solidFill>
              </a:endParaRPr>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solidFill>
                    <a:srgbClr val="00B050"/>
                  </a:solidFill>
                </a:rPr>
                <a:t>Lower bound</a:t>
              </a:r>
              <a:endParaRPr lang="en-AU" sz="3600" dirty="0">
                <a:solidFill>
                  <a:srgbClr val="00B050"/>
                </a:solidFill>
              </a:endParaRPr>
            </a:p>
          </p:txBody>
        </p:sp>
        <p:sp>
          <p:nvSpPr>
            <p:cNvPr id="51" name="TextBox 50"/>
            <p:cNvSpPr txBox="1"/>
            <p:nvPr/>
          </p:nvSpPr>
          <p:spPr>
            <a:xfrm>
              <a:off x="4618142" y="3144181"/>
              <a:ext cx="682110" cy="646331"/>
            </a:xfrm>
            <a:prstGeom prst="rect">
              <a:avLst/>
            </a:prstGeom>
            <a:noFill/>
          </p:spPr>
          <p:txBody>
            <a:bodyPr wrap="none" rtlCol="0">
              <a:spAutoFit/>
            </a:bodyPr>
            <a:lstStyle/>
            <a:p>
              <a:r>
                <a:rPr lang="en-AU" sz="3600" dirty="0" err="1" smtClean="0">
                  <a:solidFill>
                    <a:srgbClr val="FF9900"/>
                  </a:solidFill>
                </a:rPr>
                <a:t>Inf</a:t>
              </a:r>
              <a:endParaRPr lang="en-AU" sz="3600" dirty="0">
                <a:solidFill>
                  <a:srgbClr val="FF9900"/>
                </a:solidFill>
              </a:endParaRPr>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solidFill>
                    <a:srgbClr val="FF9900"/>
                  </a:solidFill>
                </a:rPr>
                <a:t>5</a:t>
              </a:r>
              <a:endParaRPr lang="en-AU" sz="3600" dirty="0">
                <a:solidFill>
                  <a:srgbClr val="FF9900"/>
                </a:solidFill>
              </a:endParaRPr>
            </a:p>
          </p:txBody>
        </p:sp>
        <p:sp>
          <p:nvSpPr>
            <p:cNvPr id="55" name="TextBox 54"/>
            <p:cNvSpPr txBox="1"/>
            <p:nvPr/>
          </p:nvSpPr>
          <p:spPr>
            <a:xfrm>
              <a:off x="4547610" y="3657333"/>
              <a:ext cx="823174" cy="646331"/>
            </a:xfrm>
            <a:prstGeom prst="rect">
              <a:avLst/>
            </a:prstGeom>
            <a:noFill/>
          </p:spPr>
          <p:txBody>
            <a:bodyPr wrap="none" rtlCol="0">
              <a:spAutoFit/>
            </a:bodyPr>
            <a:lstStyle/>
            <a:p>
              <a:r>
                <a:rPr lang="en-AU" sz="3600" dirty="0" smtClean="0">
                  <a:solidFill>
                    <a:srgbClr val="00B050"/>
                  </a:solidFill>
                </a:rPr>
                <a:t>-</a:t>
              </a:r>
              <a:r>
                <a:rPr lang="en-AU" sz="3600" dirty="0" err="1" smtClean="0">
                  <a:solidFill>
                    <a:srgbClr val="00B050"/>
                  </a:solidFill>
                </a:rPr>
                <a:t>Inf</a:t>
              </a:r>
              <a:endParaRPr lang="en-AU" sz="3600" dirty="0">
                <a:solidFill>
                  <a:srgbClr val="00B050"/>
                </a:solidFill>
              </a:endParaRPr>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solidFill>
                    <a:srgbClr val="00B050"/>
                  </a:solidFill>
                </a:rPr>
                <a:t>1</a:t>
              </a:r>
              <a:endParaRPr lang="en-AU" sz="3600" dirty="0">
                <a:solidFill>
                  <a:srgbClr val="00B050"/>
                </a:solidFill>
              </a:endParaRPr>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solidFill>
                    <a:srgbClr val="00B050"/>
                  </a:solidFill>
                </a:rPr>
                <a:t>2</a:t>
              </a:r>
              <a:endParaRPr lang="en-AU" sz="3600" dirty="0">
                <a:solidFill>
                  <a:srgbClr val="00B050"/>
                </a:solidFill>
              </a:endParaRPr>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r>
              <a:rPr lang="en-AU" sz="5400" dirty="0" smtClean="0">
                <a:solidFill>
                  <a:srgbClr val="FFFF00"/>
                </a:solidFill>
              </a:rPr>
              <a:t>Variables</a:t>
            </a:r>
            <a:endParaRPr lang="en-AU" sz="5400" dirty="0">
              <a:solidFill>
                <a:srgbClr val="FFFF00"/>
              </a:solidFill>
            </a:endParaRPr>
          </a:p>
        </p:txBody>
      </p:sp>
    </p:spTree>
    <p:extLst>
      <p:ext uri="{BB962C8B-B14F-4D97-AF65-F5344CB8AC3E}">
        <p14:creationId xmlns:p14="http://schemas.microsoft.com/office/powerpoint/2010/main" val="27273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solidFill>
                    <a:srgbClr val="FFFF00"/>
                  </a:solidFill>
                </a:rPr>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solidFill>
                    <a:srgbClr val="FFFF00"/>
                  </a:solidFill>
                </a:rPr>
                <a:t>Solution</a:t>
              </a:r>
              <a:endParaRPr lang="en-AU" sz="3600" dirty="0">
                <a:solidFill>
                  <a:srgbClr val="FFFF00"/>
                </a:solidFill>
              </a:endParaRPr>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316688" y="-71465"/>
            <a:ext cx="2510624" cy="923330"/>
          </a:xfrm>
          <a:prstGeom prst="rect">
            <a:avLst/>
          </a:prstGeom>
          <a:noFill/>
        </p:spPr>
        <p:txBody>
          <a:bodyPr wrap="none" rtlCol="0">
            <a:spAutoFit/>
          </a:bodyPr>
          <a:lstStyle/>
          <a:p>
            <a:r>
              <a:rPr lang="en-AU" sz="5400" dirty="0" smtClean="0">
                <a:solidFill>
                  <a:srgbClr val="FFFF00"/>
                </a:solidFill>
              </a:rPr>
              <a:t>Solution</a:t>
            </a:r>
            <a:endParaRPr lang="en-AU" sz="5400" dirty="0">
              <a:solidFill>
                <a:srgbClr val="FFFF00"/>
              </a:solidFill>
            </a:endParaRPr>
          </a:p>
        </p:txBody>
      </p:sp>
    </p:spTree>
    <p:extLst>
      <p:ext uri="{BB962C8B-B14F-4D97-AF65-F5344CB8AC3E}">
        <p14:creationId xmlns:p14="http://schemas.microsoft.com/office/powerpoint/2010/main" val="360698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0731" y="-71465"/>
            <a:ext cx="4822539" cy="923330"/>
          </a:xfrm>
          <a:prstGeom prst="rect">
            <a:avLst/>
          </a:prstGeom>
          <a:noFill/>
        </p:spPr>
        <p:txBody>
          <a:bodyPr wrap="none" rtlCol="0">
            <a:spAutoFit/>
          </a:bodyPr>
          <a:lstStyle/>
          <a:p>
            <a:r>
              <a:rPr lang="en-AU" sz="5400" dirty="0" smtClean="0"/>
              <a:t>Exact algorithms</a:t>
            </a:r>
            <a:endParaRPr lang="en-AU" sz="5400" dirty="0"/>
          </a:p>
        </p:txBody>
      </p:sp>
      <p:sp>
        <p:nvSpPr>
          <p:cNvPr id="5" name="Content Placeholder 4"/>
          <p:cNvSpPr>
            <a:spLocks noGrp="1"/>
          </p:cNvSpPr>
          <p:nvPr>
            <p:ph idx="1"/>
          </p:nvPr>
        </p:nvSpPr>
        <p:spPr>
          <a:xfrm>
            <a:off x="457200" y="1200150"/>
            <a:ext cx="8229600" cy="3676649"/>
          </a:xfrm>
        </p:spPr>
        <p:txBody>
          <a:bodyPr>
            <a:normAutofit lnSpcReduction="10000"/>
          </a:bodyPr>
          <a:lstStyle/>
          <a:p>
            <a:r>
              <a:rPr lang="en-AU" dirty="0" smtClean="0"/>
              <a:t>Optimal solutions guaranteed</a:t>
            </a:r>
          </a:p>
          <a:p>
            <a:pPr marL="0" indent="0">
              <a:buNone/>
            </a:pPr>
            <a:endParaRPr lang="en-AU" dirty="0"/>
          </a:p>
          <a:p>
            <a:r>
              <a:rPr lang="en-AU" dirty="0" smtClean="0"/>
              <a:t>Solve large problems fast </a:t>
            </a:r>
          </a:p>
          <a:p>
            <a:endParaRPr lang="en-AU" dirty="0"/>
          </a:p>
          <a:p>
            <a:r>
              <a:rPr lang="en-AU" dirty="0" smtClean="0"/>
              <a:t>Flexible</a:t>
            </a:r>
          </a:p>
          <a:p>
            <a:pPr lvl="1"/>
            <a:r>
              <a:rPr lang="en-AU" dirty="0" smtClean="0"/>
              <a:t>linearization </a:t>
            </a:r>
            <a:r>
              <a:rPr lang="en-AU" dirty="0"/>
              <a:t>tricks, e.g. piecewise objective functions, combinations of </a:t>
            </a:r>
            <a:r>
              <a:rPr lang="en-AU" dirty="0" smtClean="0"/>
              <a:t>constraints</a:t>
            </a:r>
            <a:endParaRPr lang="en-AU" dirty="0"/>
          </a:p>
          <a:p>
            <a:endParaRPr lang="en-AU" dirty="0" smtClean="0"/>
          </a:p>
        </p:txBody>
      </p:sp>
      <p:pic>
        <p:nvPicPr>
          <p:cNvPr id="6" name="Picture 2" descr="Image result for images green t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9" y="992870"/>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images green t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9" y="2120630"/>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images green t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9" y="3141710"/>
            <a:ext cx="896588" cy="68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102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9622" y="1331302"/>
            <a:ext cx="3301032" cy="646331"/>
          </a:xfrm>
          <a:prstGeom prst="rect">
            <a:avLst/>
          </a:prstGeom>
          <a:noFill/>
        </p:spPr>
        <p:txBody>
          <a:bodyPr wrap="none" rtlCol="0">
            <a:spAutoFit/>
          </a:bodyPr>
          <a:lstStyle/>
          <a:p>
            <a:r>
              <a:rPr lang="en-AU" sz="3600" dirty="0" smtClean="0"/>
              <a:t>Biodiversity data</a:t>
            </a:r>
            <a:endParaRPr lang="en-AU" sz="3600" dirty="0"/>
          </a:p>
        </p:txBody>
      </p:sp>
      <p:sp>
        <p:nvSpPr>
          <p:cNvPr id="9" name="TextBox 8"/>
          <p:cNvSpPr txBox="1"/>
          <p:nvPr/>
        </p:nvSpPr>
        <p:spPr>
          <a:xfrm>
            <a:off x="419622" y="2227654"/>
            <a:ext cx="2928174" cy="646331"/>
          </a:xfrm>
          <a:prstGeom prst="rect">
            <a:avLst/>
          </a:prstGeom>
          <a:noFill/>
        </p:spPr>
        <p:txBody>
          <a:bodyPr wrap="none" rtlCol="0">
            <a:spAutoFit/>
          </a:bodyPr>
          <a:lstStyle/>
          <a:p>
            <a:r>
              <a:rPr lang="en-AU" sz="3600" dirty="0" smtClean="0"/>
              <a:t>Economic data</a:t>
            </a:r>
            <a:endParaRPr lang="en-AU" sz="3600" dirty="0"/>
          </a:p>
        </p:txBody>
      </p:sp>
      <p:sp>
        <p:nvSpPr>
          <p:cNvPr id="10" name="TextBox 9"/>
          <p:cNvSpPr txBox="1"/>
          <p:nvPr/>
        </p:nvSpPr>
        <p:spPr>
          <a:xfrm>
            <a:off x="406597" y="3178638"/>
            <a:ext cx="4084195" cy="646331"/>
          </a:xfrm>
          <a:prstGeom prst="rect">
            <a:avLst/>
          </a:prstGeom>
          <a:noFill/>
        </p:spPr>
        <p:txBody>
          <a:bodyPr wrap="none" rtlCol="0">
            <a:spAutoFit/>
          </a:bodyPr>
          <a:lstStyle/>
          <a:p>
            <a:r>
              <a:rPr lang="en-AU" sz="3600" dirty="0" smtClean="0"/>
              <a:t>Problem formulation</a:t>
            </a:r>
            <a:endParaRPr lang="en-AU" sz="3600" dirty="0"/>
          </a:p>
        </p:txBody>
      </p:sp>
      <p:sp>
        <p:nvSpPr>
          <p:cNvPr id="2" name="TextBox 1"/>
          <p:cNvSpPr txBox="1"/>
          <p:nvPr/>
        </p:nvSpPr>
        <p:spPr>
          <a:xfrm>
            <a:off x="4774203" y="1331302"/>
            <a:ext cx="3982116" cy="646331"/>
          </a:xfrm>
          <a:prstGeom prst="rect">
            <a:avLst/>
          </a:prstGeom>
          <a:noFill/>
        </p:spPr>
        <p:txBody>
          <a:bodyPr wrap="none" rtlCol="0">
            <a:spAutoFit/>
          </a:bodyPr>
          <a:lstStyle/>
          <a:p>
            <a:r>
              <a:rPr lang="en-AU" sz="3600" dirty="0" smtClean="0"/>
              <a:t>Input data for solver</a:t>
            </a:r>
            <a:endParaRPr lang="en-AU" sz="3600" dirty="0"/>
          </a:p>
        </p:txBody>
      </p:sp>
      <p:sp>
        <p:nvSpPr>
          <p:cNvPr id="5" name="TextBox 4"/>
          <p:cNvSpPr txBox="1"/>
          <p:nvPr/>
        </p:nvSpPr>
        <p:spPr>
          <a:xfrm>
            <a:off x="5331567" y="2532307"/>
            <a:ext cx="2867388" cy="646331"/>
          </a:xfrm>
          <a:prstGeom prst="rect">
            <a:avLst/>
          </a:prstGeom>
          <a:noFill/>
        </p:spPr>
        <p:txBody>
          <a:bodyPr wrap="none" rtlCol="0">
            <a:spAutoFit/>
          </a:bodyPr>
          <a:lstStyle/>
          <a:p>
            <a:r>
              <a:rPr lang="en-AU" sz="3600" dirty="0" smtClean="0"/>
              <a:t>Solve problem</a:t>
            </a:r>
            <a:endParaRPr lang="en-AU" sz="3600" dirty="0"/>
          </a:p>
        </p:txBody>
      </p:sp>
      <p:sp>
        <p:nvSpPr>
          <p:cNvPr id="7" name="TextBox 6"/>
          <p:cNvSpPr txBox="1"/>
          <p:nvPr/>
        </p:nvSpPr>
        <p:spPr>
          <a:xfrm>
            <a:off x="4804777" y="4148135"/>
            <a:ext cx="1221168" cy="646331"/>
          </a:xfrm>
          <a:prstGeom prst="rect">
            <a:avLst/>
          </a:prstGeom>
          <a:noFill/>
        </p:spPr>
        <p:txBody>
          <a:bodyPr wrap="none" rtlCol="0">
            <a:spAutoFit/>
          </a:bodyPr>
          <a:lstStyle/>
          <a:p>
            <a:r>
              <a:rPr lang="en-AU" sz="3600" dirty="0" smtClean="0"/>
              <a:t>Maps</a:t>
            </a:r>
            <a:endParaRPr lang="en-AU" sz="3600" dirty="0"/>
          </a:p>
        </p:txBody>
      </p:sp>
      <p:sp>
        <p:nvSpPr>
          <p:cNvPr id="8" name="TextBox 7"/>
          <p:cNvSpPr txBox="1"/>
          <p:nvPr/>
        </p:nvSpPr>
        <p:spPr>
          <a:xfrm>
            <a:off x="7103225" y="4148135"/>
            <a:ext cx="1833451" cy="646331"/>
          </a:xfrm>
          <a:prstGeom prst="rect">
            <a:avLst/>
          </a:prstGeom>
          <a:noFill/>
        </p:spPr>
        <p:txBody>
          <a:bodyPr wrap="none" rtlCol="0">
            <a:spAutoFit/>
          </a:bodyPr>
          <a:lstStyle/>
          <a:p>
            <a:r>
              <a:rPr lang="en-AU" sz="3600" dirty="0" smtClean="0"/>
              <a:t>Statistics</a:t>
            </a:r>
            <a:endParaRPr lang="en-AU" sz="3600" dirty="0"/>
          </a:p>
        </p:txBody>
      </p:sp>
      <p:cxnSp>
        <p:nvCxnSpPr>
          <p:cNvPr id="12" name="Straight Arrow Connector 11"/>
          <p:cNvCxnSpPr>
            <a:stCxn id="3" idx="3"/>
            <a:endCxn id="2" idx="1"/>
          </p:cNvCxnSpPr>
          <p:nvPr/>
        </p:nvCxnSpPr>
        <p:spPr>
          <a:xfrm>
            <a:off x="3720654" y="1654468"/>
            <a:ext cx="105354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2" idx="1"/>
          </p:cNvCxnSpPr>
          <p:nvPr/>
        </p:nvCxnSpPr>
        <p:spPr>
          <a:xfrm flipV="1">
            <a:off x="3347796" y="1654468"/>
            <a:ext cx="1426407" cy="8963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2" idx="1"/>
          </p:cNvCxnSpPr>
          <p:nvPr/>
        </p:nvCxnSpPr>
        <p:spPr>
          <a:xfrm flipV="1">
            <a:off x="4490792" y="1654468"/>
            <a:ext cx="283411" cy="18473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2"/>
            <a:endCxn id="5" idx="0"/>
          </p:cNvCxnSpPr>
          <p:nvPr/>
        </p:nvCxnSpPr>
        <p:spPr>
          <a:xfrm>
            <a:off x="6765261" y="1977633"/>
            <a:ext cx="0" cy="55467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7" idx="0"/>
          </p:cNvCxnSpPr>
          <p:nvPr/>
        </p:nvCxnSpPr>
        <p:spPr>
          <a:xfrm flipH="1">
            <a:off x="5415361" y="3178638"/>
            <a:ext cx="134990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8" idx="0"/>
          </p:cNvCxnSpPr>
          <p:nvPr/>
        </p:nvCxnSpPr>
        <p:spPr>
          <a:xfrm>
            <a:off x="6765261" y="3178638"/>
            <a:ext cx="125469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111376" y="225096"/>
            <a:ext cx="2921249" cy="923330"/>
          </a:xfrm>
          <a:prstGeom prst="rect">
            <a:avLst/>
          </a:prstGeom>
          <a:noFill/>
        </p:spPr>
        <p:txBody>
          <a:bodyPr wrap="none" rtlCol="0">
            <a:spAutoFit/>
          </a:bodyPr>
          <a:lstStyle/>
          <a:p>
            <a:r>
              <a:rPr lang="en-AU" sz="5400" dirty="0" smtClean="0"/>
              <a:t>Workflow</a:t>
            </a:r>
            <a:endParaRPr lang="en-AU" sz="5400" dirty="0"/>
          </a:p>
        </p:txBody>
      </p:sp>
    </p:spTree>
    <p:extLst>
      <p:ext uri="{BB962C8B-B14F-4D97-AF65-F5344CB8AC3E}">
        <p14:creationId xmlns:p14="http://schemas.microsoft.com/office/powerpoint/2010/main" val="1156253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9622" y="1331302"/>
            <a:ext cx="3301032" cy="646331"/>
          </a:xfrm>
          <a:prstGeom prst="rect">
            <a:avLst/>
          </a:prstGeom>
          <a:noFill/>
        </p:spPr>
        <p:txBody>
          <a:bodyPr wrap="none" rtlCol="0">
            <a:spAutoFit/>
          </a:bodyPr>
          <a:lstStyle/>
          <a:p>
            <a:r>
              <a:rPr lang="en-AU" sz="3600" dirty="0" smtClean="0"/>
              <a:t>Biodiversity data</a:t>
            </a:r>
            <a:endParaRPr lang="en-AU" sz="3600" dirty="0"/>
          </a:p>
        </p:txBody>
      </p:sp>
      <p:sp>
        <p:nvSpPr>
          <p:cNvPr id="9" name="TextBox 8"/>
          <p:cNvSpPr txBox="1"/>
          <p:nvPr/>
        </p:nvSpPr>
        <p:spPr>
          <a:xfrm>
            <a:off x="419622" y="2227654"/>
            <a:ext cx="2928174" cy="646331"/>
          </a:xfrm>
          <a:prstGeom prst="rect">
            <a:avLst/>
          </a:prstGeom>
          <a:noFill/>
        </p:spPr>
        <p:txBody>
          <a:bodyPr wrap="none" rtlCol="0">
            <a:spAutoFit/>
          </a:bodyPr>
          <a:lstStyle/>
          <a:p>
            <a:r>
              <a:rPr lang="en-AU" sz="3600" dirty="0" smtClean="0"/>
              <a:t>Economic data</a:t>
            </a:r>
            <a:endParaRPr lang="en-AU" sz="3600" dirty="0"/>
          </a:p>
        </p:txBody>
      </p:sp>
      <p:sp>
        <p:nvSpPr>
          <p:cNvPr id="10" name="TextBox 9"/>
          <p:cNvSpPr txBox="1"/>
          <p:nvPr/>
        </p:nvSpPr>
        <p:spPr>
          <a:xfrm>
            <a:off x="406597" y="3178638"/>
            <a:ext cx="4084195" cy="646331"/>
          </a:xfrm>
          <a:prstGeom prst="rect">
            <a:avLst/>
          </a:prstGeom>
          <a:noFill/>
        </p:spPr>
        <p:txBody>
          <a:bodyPr wrap="none" rtlCol="0">
            <a:spAutoFit/>
          </a:bodyPr>
          <a:lstStyle/>
          <a:p>
            <a:r>
              <a:rPr lang="en-AU" sz="3600" dirty="0" smtClean="0"/>
              <a:t>Problem formulation</a:t>
            </a:r>
            <a:endParaRPr lang="en-AU" sz="3600" dirty="0"/>
          </a:p>
        </p:txBody>
      </p:sp>
      <p:sp>
        <p:nvSpPr>
          <p:cNvPr id="2" name="TextBox 1"/>
          <p:cNvSpPr txBox="1"/>
          <p:nvPr/>
        </p:nvSpPr>
        <p:spPr>
          <a:xfrm>
            <a:off x="4774203" y="1331302"/>
            <a:ext cx="3982116" cy="646331"/>
          </a:xfrm>
          <a:prstGeom prst="rect">
            <a:avLst/>
          </a:prstGeom>
          <a:noFill/>
        </p:spPr>
        <p:txBody>
          <a:bodyPr wrap="none" rtlCol="0">
            <a:spAutoFit/>
          </a:bodyPr>
          <a:lstStyle/>
          <a:p>
            <a:r>
              <a:rPr lang="en-AU" sz="3600" dirty="0" smtClean="0"/>
              <a:t>Input data for solver</a:t>
            </a:r>
            <a:endParaRPr lang="en-AU" sz="3600" dirty="0"/>
          </a:p>
        </p:txBody>
      </p:sp>
      <p:sp>
        <p:nvSpPr>
          <p:cNvPr id="5" name="TextBox 4"/>
          <p:cNvSpPr txBox="1"/>
          <p:nvPr/>
        </p:nvSpPr>
        <p:spPr>
          <a:xfrm>
            <a:off x="5331567" y="2532307"/>
            <a:ext cx="2867388" cy="646331"/>
          </a:xfrm>
          <a:prstGeom prst="rect">
            <a:avLst/>
          </a:prstGeom>
          <a:noFill/>
        </p:spPr>
        <p:txBody>
          <a:bodyPr wrap="none" rtlCol="0">
            <a:spAutoFit/>
          </a:bodyPr>
          <a:lstStyle/>
          <a:p>
            <a:r>
              <a:rPr lang="en-AU" sz="3600" dirty="0" smtClean="0"/>
              <a:t>Solve problem</a:t>
            </a:r>
            <a:endParaRPr lang="en-AU" sz="3600" dirty="0"/>
          </a:p>
        </p:txBody>
      </p:sp>
      <p:sp>
        <p:nvSpPr>
          <p:cNvPr id="7" name="TextBox 6"/>
          <p:cNvSpPr txBox="1"/>
          <p:nvPr/>
        </p:nvSpPr>
        <p:spPr>
          <a:xfrm>
            <a:off x="4804777" y="4148135"/>
            <a:ext cx="1221168" cy="646331"/>
          </a:xfrm>
          <a:prstGeom prst="rect">
            <a:avLst/>
          </a:prstGeom>
          <a:noFill/>
        </p:spPr>
        <p:txBody>
          <a:bodyPr wrap="none" rtlCol="0">
            <a:spAutoFit/>
          </a:bodyPr>
          <a:lstStyle/>
          <a:p>
            <a:r>
              <a:rPr lang="en-AU" sz="3600" dirty="0" smtClean="0"/>
              <a:t>Maps</a:t>
            </a:r>
            <a:endParaRPr lang="en-AU" sz="3600" dirty="0"/>
          </a:p>
        </p:txBody>
      </p:sp>
      <p:sp>
        <p:nvSpPr>
          <p:cNvPr id="8" name="TextBox 7"/>
          <p:cNvSpPr txBox="1"/>
          <p:nvPr/>
        </p:nvSpPr>
        <p:spPr>
          <a:xfrm>
            <a:off x="7103225" y="4148135"/>
            <a:ext cx="1833451" cy="646331"/>
          </a:xfrm>
          <a:prstGeom prst="rect">
            <a:avLst/>
          </a:prstGeom>
          <a:noFill/>
        </p:spPr>
        <p:txBody>
          <a:bodyPr wrap="none" rtlCol="0">
            <a:spAutoFit/>
          </a:bodyPr>
          <a:lstStyle/>
          <a:p>
            <a:r>
              <a:rPr lang="en-AU" sz="3600" dirty="0" smtClean="0"/>
              <a:t>Statistics</a:t>
            </a:r>
            <a:endParaRPr lang="en-AU" sz="3600" dirty="0"/>
          </a:p>
        </p:txBody>
      </p:sp>
      <p:cxnSp>
        <p:nvCxnSpPr>
          <p:cNvPr id="12" name="Straight Arrow Connector 11"/>
          <p:cNvCxnSpPr>
            <a:stCxn id="3" idx="3"/>
            <a:endCxn id="2" idx="1"/>
          </p:cNvCxnSpPr>
          <p:nvPr/>
        </p:nvCxnSpPr>
        <p:spPr>
          <a:xfrm>
            <a:off x="3720654" y="1654468"/>
            <a:ext cx="105354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2" idx="1"/>
          </p:cNvCxnSpPr>
          <p:nvPr/>
        </p:nvCxnSpPr>
        <p:spPr>
          <a:xfrm flipV="1">
            <a:off x="3347796" y="1654468"/>
            <a:ext cx="1426407" cy="8963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2" idx="1"/>
          </p:cNvCxnSpPr>
          <p:nvPr/>
        </p:nvCxnSpPr>
        <p:spPr>
          <a:xfrm flipV="1">
            <a:off x="4490792" y="1654468"/>
            <a:ext cx="283411" cy="18473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2"/>
            <a:endCxn id="5" idx="0"/>
          </p:cNvCxnSpPr>
          <p:nvPr/>
        </p:nvCxnSpPr>
        <p:spPr>
          <a:xfrm>
            <a:off x="6765261" y="1977633"/>
            <a:ext cx="0" cy="55467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7" idx="0"/>
          </p:cNvCxnSpPr>
          <p:nvPr/>
        </p:nvCxnSpPr>
        <p:spPr>
          <a:xfrm flipH="1">
            <a:off x="5415361" y="3178638"/>
            <a:ext cx="134990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8" idx="0"/>
          </p:cNvCxnSpPr>
          <p:nvPr/>
        </p:nvCxnSpPr>
        <p:spPr>
          <a:xfrm>
            <a:off x="6765261" y="3178638"/>
            <a:ext cx="125469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2"/>
            <a:endCxn id="10" idx="1"/>
          </p:cNvCxnSpPr>
          <p:nvPr/>
        </p:nvCxnSpPr>
        <p:spPr>
          <a:xfrm rot="5400000" flipH="1">
            <a:off x="2264648" y="1643753"/>
            <a:ext cx="1292662" cy="5008764"/>
          </a:xfrm>
          <a:prstGeom prst="bentConnector4">
            <a:avLst>
              <a:gd name="adj1" fmla="val -17684"/>
              <a:gd name="adj2" fmla="val 1045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8" idx="2"/>
            <a:endCxn id="10" idx="1"/>
          </p:cNvCxnSpPr>
          <p:nvPr/>
        </p:nvCxnSpPr>
        <p:spPr>
          <a:xfrm rot="5400000" flipH="1">
            <a:off x="3566943" y="341458"/>
            <a:ext cx="1292662" cy="7613354"/>
          </a:xfrm>
          <a:prstGeom prst="bentConnector4">
            <a:avLst>
              <a:gd name="adj1" fmla="val -17684"/>
              <a:gd name="adj2" fmla="val 103003"/>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7" idx="2"/>
            <a:endCxn id="9" idx="1"/>
          </p:cNvCxnSpPr>
          <p:nvPr/>
        </p:nvCxnSpPr>
        <p:spPr>
          <a:xfrm rot="5400000" flipH="1">
            <a:off x="1795669" y="1174774"/>
            <a:ext cx="2243646" cy="4995739"/>
          </a:xfrm>
          <a:prstGeom prst="bentConnector4">
            <a:avLst>
              <a:gd name="adj1" fmla="val -10189"/>
              <a:gd name="adj2" fmla="val 1045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7" idx="2"/>
            <a:endCxn id="3" idx="1"/>
          </p:cNvCxnSpPr>
          <p:nvPr/>
        </p:nvCxnSpPr>
        <p:spPr>
          <a:xfrm rot="5400000" flipH="1">
            <a:off x="1347493" y="726598"/>
            <a:ext cx="3139998" cy="4995739"/>
          </a:xfrm>
          <a:prstGeom prst="bentConnector4">
            <a:avLst>
              <a:gd name="adj1" fmla="val -7280"/>
              <a:gd name="adj2" fmla="val 104576"/>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2"/>
            <a:endCxn id="9" idx="1"/>
          </p:cNvCxnSpPr>
          <p:nvPr/>
        </p:nvCxnSpPr>
        <p:spPr>
          <a:xfrm rot="5400000" flipH="1">
            <a:off x="3097964" y="-127521"/>
            <a:ext cx="2243646" cy="7600329"/>
          </a:xfrm>
          <a:prstGeom prst="bentConnector4">
            <a:avLst>
              <a:gd name="adj1" fmla="val -10189"/>
              <a:gd name="adj2" fmla="val 103008"/>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8" idx="2"/>
            <a:endCxn id="3" idx="1"/>
          </p:cNvCxnSpPr>
          <p:nvPr/>
        </p:nvCxnSpPr>
        <p:spPr>
          <a:xfrm rot="5400000" flipH="1">
            <a:off x="2649788" y="-575697"/>
            <a:ext cx="3139998" cy="7600329"/>
          </a:xfrm>
          <a:prstGeom prst="bentConnector4">
            <a:avLst>
              <a:gd name="adj1" fmla="val -7280"/>
              <a:gd name="adj2" fmla="val 103008"/>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111376" y="225096"/>
            <a:ext cx="2921249" cy="923330"/>
          </a:xfrm>
          <a:prstGeom prst="rect">
            <a:avLst/>
          </a:prstGeom>
          <a:noFill/>
        </p:spPr>
        <p:txBody>
          <a:bodyPr wrap="none" rtlCol="0">
            <a:spAutoFit/>
          </a:bodyPr>
          <a:lstStyle/>
          <a:p>
            <a:r>
              <a:rPr lang="en-AU" sz="5400" dirty="0" smtClean="0"/>
              <a:t>Workflow</a:t>
            </a:r>
            <a:endParaRPr lang="en-AU" sz="5400" dirty="0"/>
          </a:p>
        </p:txBody>
      </p:sp>
    </p:spTree>
    <p:extLst>
      <p:ext uri="{BB962C8B-B14F-4D97-AF65-F5344CB8AC3E}">
        <p14:creationId xmlns:p14="http://schemas.microsoft.com/office/powerpoint/2010/main" val="4013769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683211" y="1210962"/>
            <a:ext cx="4253464" cy="3719384"/>
          </a:xfrm>
          <a:prstGeom prst="rect">
            <a:avLst/>
          </a:prstGeom>
          <a:solidFill>
            <a:srgbClr val="4F4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19622" y="1331302"/>
            <a:ext cx="3301032" cy="646331"/>
          </a:xfrm>
          <a:prstGeom prst="rect">
            <a:avLst/>
          </a:prstGeom>
          <a:noFill/>
        </p:spPr>
        <p:txBody>
          <a:bodyPr wrap="none" rtlCol="0">
            <a:spAutoFit/>
          </a:bodyPr>
          <a:lstStyle/>
          <a:p>
            <a:r>
              <a:rPr lang="en-AU" sz="3600" dirty="0" smtClean="0"/>
              <a:t>Biodiversity data</a:t>
            </a:r>
            <a:endParaRPr lang="en-AU" sz="3600" dirty="0"/>
          </a:p>
        </p:txBody>
      </p:sp>
      <p:sp>
        <p:nvSpPr>
          <p:cNvPr id="9" name="TextBox 8"/>
          <p:cNvSpPr txBox="1"/>
          <p:nvPr/>
        </p:nvSpPr>
        <p:spPr>
          <a:xfrm>
            <a:off x="419622" y="2227654"/>
            <a:ext cx="2928174" cy="646331"/>
          </a:xfrm>
          <a:prstGeom prst="rect">
            <a:avLst/>
          </a:prstGeom>
          <a:noFill/>
        </p:spPr>
        <p:txBody>
          <a:bodyPr wrap="none" rtlCol="0">
            <a:spAutoFit/>
          </a:bodyPr>
          <a:lstStyle/>
          <a:p>
            <a:r>
              <a:rPr lang="en-AU" sz="3600" dirty="0" smtClean="0"/>
              <a:t>Economic data</a:t>
            </a:r>
            <a:endParaRPr lang="en-AU" sz="3600" dirty="0"/>
          </a:p>
        </p:txBody>
      </p:sp>
      <p:sp>
        <p:nvSpPr>
          <p:cNvPr id="10" name="TextBox 9"/>
          <p:cNvSpPr txBox="1"/>
          <p:nvPr/>
        </p:nvSpPr>
        <p:spPr>
          <a:xfrm>
            <a:off x="406597" y="3178638"/>
            <a:ext cx="4084195" cy="646331"/>
          </a:xfrm>
          <a:prstGeom prst="rect">
            <a:avLst/>
          </a:prstGeom>
          <a:noFill/>
        </p:spPr>
        <p:txBody>
          <a:bodyPr wrap="none" rtlCol="0">
            <a:spAutoFit/>
          </a:bodyPr>
          <a:lstStyle/>
          <a:p>
            <a:r>
              <a:rPr lang="en-AU" sz="3600" dirty="0" smtClean="0"/>
              <a:t>Problem formulation</a:t>
            </a:r>
            <a:endParaRPr lang="en-AU" sz="3600" dirty="0"/>
          </a:p>
        </p:txBody>
      </p:sp>
      <p:sp>
        <p:nvSpPr>
          <p:cNvPr id="2" name="TextBox 1"/>
          <p:cNvSpPr txBox="1"/>
          <p:nvPr/>
        </p:nvSpPr>
        <p:spPr>
          <a:xfrm>
            <a:off x="4774203" y="1331302"/>
            <a:ext cx="3982116" cy="646331"/>
          </a:xfrm>
          <a:prstGeom prst="rect">
            <a:avLst/>
          </a:prstGeom>
          <a:noFill/>
        </p:spPr>
        <p:txBody>
          <a:bodyPr wrap="none" rtlCol="0">
            <a:spAutoFit/>
          </a:bodyPr>
          <a:lstStyle/>
          <a:p>
            <a:r>
              <a:rPr lang="en-AU" sz="3600" dirty="0" smtClean="0"/>
              <a:t>Input data for solver</a:t>
            </a:r>
            <a:endParaRPr lang="en-AU" sz="3600" dirty="0"/>
          </a:p>
        </p:txBody>
      </p:sp>
      <p:sp>
        <p:nvSpPr>
          <p:cNvPr id="5" name="TextBox 4"/>
          <p:cNvSpPr txBox="1"/>
          <p:nvPr/>
        </p:nvSpPr>
        <p:spPr>
          <a:xfrm>
            <a:off x="5331567" y="2532307"/>
            <a:ext cx="2867388" cy="646331"/>
          </a:xfrm>
          <a:prstGeom prst="rect">
            <a:avLst/>
          </a:prstGeom>
          <a:noFill/>
        </p:spPr>
        <p:txBody>
          <a:bodyPr wrap="none" rtlCol="0">
            <a:spAutoFit/>
          </a:bodyPr>
          <a:lstStyle/>
          <a:p>
            <a:r>
              <a:rPr lang="en-AU" sz="3600" dirty="0" smtClean="0"/>
              <a:t>Solve problem</a:t>
            </a:r>
            <a:endParaRPr lang="en-AU" sz="3600" dirty="0"/>
          </a:p>
        </p:txBody>
      </p:sp>
      <p:sp>
        <p:nvSpPr>
          <p:cNvPr id="7" name="TextBox 6"/>
          <p:cNvSpPr txBox="1"/>
          <p:nvPr/>
        </p:nvSpPr>
        <p:spPr>
          <a:xfrm>
            <a:off x="4804777" y="4148135"/>
            <a:ext cx="1221168" cy="646331"/>
          </a:xfrm>
          <a:prstGeom prst="rect">
            <a:avLst/>
          </a:prstGeom>
          <a:noFill/>
        </p:spPr>
        <p:txBody>
          <a:bodyPr wrap="none" rtlCol="0">
            <a:spAutoFit/>
          </a:bodyPr>
          <a:lstStyle/>
          <a:p>
            <a:r>
              <a:rPr lang="en-AU" sz="3600" dirty="0" smtClean="0"/>
              <a:t>Maps</a:t>
            </a:r>
            <a:endParaRPr lang="en-AU" sz="3600" dirty="0"/>
          </a:p>
        </p:txBody>
      </p:sp>
      <p:sp>
        <p:nvSpPr>
          <p:cNvPr id="8" name="TextBox 7"/>
          <p:cNvSpPr txBox="1"/>
          <p:nvPr/>
        </p:nvSpPr>
        <p:spPr>
          <a:xfrm>
            <a:off x="7103225" y="4148135"/>
            <a:ext cx="1833451" cy="646331"/>
          </a:xfrm>
          <a:prstGeom prst="rect">
            <a:avLst/>
          </a:prstGeom>
          <a:noFill/>
        </p:spPr>
        <p:txBody>
          <a:bodyPr wrap="none" rtlCol="0">
            <a:spAutoFit/>
          </a:bodyPr>
          <a:lstStyle/>
          <a:p>
            <a:r>
              <a:rPr lang="en-AU" sz="3600" dirty="0" smtClean="0"/>
              <a:t>Statistics</a:t>
            </a:r>
            <a:endParaRPr lang="en-AU" sz="3600" dirty="0"/>
          </a:p>
        </p:txBody>
      </p:sp>
      <p:cxnSp>
        <p:nvCxnSpPr>
          <p:cNvPr id="12" name="Straight Arrow Connector 11"/>
          <p:cNvCxnSpPr>
            <a:stCxn id="3" idx="3"/>
            <a:endCxn id="2" idx="1"/>
          </p:cNvCxnSpPr>
          <p:nvPr/>
        </p:nvCxnSpPr>
        <p:spPr>
          <a:xfrm>
            <a:off x="3720654" y="1654468"/>
            <a:ext cx="105354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2" idx="1"/>
          </p:cNvCxnSpPr>
          <p:nvPr/>
        </p:nvCxnSpPr>
        <p:spPr>
          <a:xfrm flipV="1">
            <a:off x="3347796" y="1654468"/>
            <a:ext cx="1426407" cy="8963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2" idx="1"/>
          </p:cNvCxnSpPr>
          <p:nvPr/>
        </p:nvCxnSpPr>
        <p:spPr>
          <a:xfrm flipV="1">
            <a:off x="4490792" y="1654468"/>
            <a:ext cx="283411" cy="18473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2"/>
            <a:endCxn id="5" idx="0"/>
          </p:cNvCxnSpPr>
          <p:nvPr/>
        </p:nvCxnSpPr>
        <p:spPr>
          <a:xfrm>
            <a:off x="6765261" y="1977633"/>
            <a:ext cx="0" cy="55467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7" idx="0"/>
          </p:cNvCxnSpPr>
          <p:nvPr/>
        </p:nvCxnSpPr>
        <p:spPr>
          <a:xfrm flipH="1">
            <a:off x="5415361" y="3178638"/>
            <a:ext cx="134990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8" idx="0"/>
          </p:cNvCxnSpPr>
          <p:nvPr/>
        </p:nvCxnSpPr>
        <p:spPr>
          <a:xfrm>
            <a:off x="6765261" y="3178638"/>
            <a:ext cx="125469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2"/>
            <a:endCxn id="10" idx="1"/>
          </p:cNvCxnSpPr>
          <p:nvPr/>
        </p:nvCxnSpPr>
        <p:spPr>
          <a:xfrm rot="5400000" flipH="1">
            <a:off x="2264648" y="1643753"/>
            <a:ext cx="1292662" cy="5008764"/>
          </a:xfrm>
          <a:prstGeom prst="bentConnector4">
            <a:avLst>
              <a:gd name="adj1" fmla="val -17684"/>
              <a:gd name="adj2" fmla="val 1045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8" idx="2"/>
            <a:endCxn id="10" idx="1"/>
          </p:cNvCxnSpPr>
          <p:nvPr/>
        </p:nvCxnSpPr>
        <p:spPr>
          <a:xfrm rot="5400000" flipH="1">
            <a:off x="3566943" y="341458"/>
            <a:ext cx="1292662" cy="7613354"/>
          </a:xfrm>
          <a:prstGeom prst="bentConnector4">
            <a:avLst>
              <a:gd name="adj1" fmla="val -17684"/>
              <a:gd name="adj2" fmla="val 103003"/>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7" idx="2"/>
            <a:endCxn id="9" idx="1"/>
          </p:cNvCxnSpPr>
          <p:nvPr/>
        </p:nvCxnSpPr>
        <p:spPr>
          <a:xfrm rot="5400000" flipH="1">
            <a:off x="1795669" y="1174774"/>
            <a:ext cx="2243646" cy="4995739"/>
          </a:xfrm>
          <a:prstGeom prst="bentConnector4">
            <a:avLst>
              <a:gd name="adj1" fmla="val -10189"/>
              <a:gd name="adj2" fmla="val 1045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7" idx="2"/>
            <a:endCxn id="3" idx="1"/>
          </p:cNvCxnSpPr>
          <p:nvPr/>
        </p:nvCxnSpPr>
        <p:spPr>
          <a:xfrm rot="5400000" flipH="1">
            <a:off x="1347493" y="726598"/>
            <a:ext cx="3139998" cy="4995739"/>
          </a:xfrm>
          <a:prstGeom prst="bentConnector4">
            <a:avLst>
              <a:gd name="adj1" fmla="val -7280"/>
              <a:gd name="adj2" fmla="val 104576"/>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2"/>
            <a:endCxn id="9" idx="1"/>
          </p:cNvCxnSpPr>
          <p:nvPr/>
        </p:nvCxnSpPr>
        <p:spPr>
          <a:xfrm rot="5400000" flipH="1">
            <a:off x="3097964" y="-127521"/>
            <a:ext cx="2243646" cy="7600329"/>
          </a:xfrm>
          <a:prstGeom prst="bentConnector4">
            <a:avLst>
              <a:gd name="adj1" fmla="val -10189"/>
              <a:gd name="adj2" fmla="val 103008"/>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8" idx="2"/>
            <a:endCxn id="3" idx="1"/>
          </p:cNvCxnSpPr>
          <p:nvPr/>
        </p:nvCxnSpPr>
        <p:spPr>
          <a:xfrm rot="5400000" flipH="1">
            <a:off x="2649788" y="-575697"/>
            <a:ext cx="3139998" cy="7600329"/>
          </a:xfrm>
          <a:prstGeom prst="bentConnector4">
            <a:avLst>
              <a:gd name="adj1" fmla="val -7280"/>
              <a:gd name="adj2" fmla="val 103008"/>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2" desc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066" y="1658"/>
            <a:ext cx="1324396" cy="151693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111376" y="225096"/>
            <a:ext cx="2921249" cy="923330"/>
          </a:xfrm>
          <a:prstGeom prst="rect">
            <a:avLst/>
          </a:prstGeom>
          <a:noFill/>
        </p:spPr>
        <p:txBody>
          <a:bodyPr wrap="none" rtlCol="0">
            <a:spAutoFit/>
          </a:bodyPr>
          <a:lstStyle/>
          <a:p>
            <a:r>
              <a:rPr lang="en-AU" sz="5400" dirty="0" smtClean="0"/>
              <a:t>Workflow</a:t>
            </a:r>
            <a:endParaRPr lang="en-AU" sz="5400" dirty="0"/>
          </a:p>
        </p:txBody>
      </p:sp>
    </p:spTree>
    <p:extLst>
      <p:ext uri="{BB962C8B-B14F-4D97-AF65-F5344CB8AC3E}">
        <p14:creationId xmlns:p14="http://schemas.microsoft.com/office/powerpoint/2010/main" val="492025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7"/>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749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563921"/>
            <a:ext cx="92496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 </a:t>
            </a: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18656336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526" y="1279127"/>
            <a:ext cx="3543300" cy="30861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44758" y="1279127"/>
            <a:ext cx="2778133" cy="2972910"/>
            <a:chOff x="774255" y="1139292"/>
            <a:chExt cx="2778133" cy="2972910"/>
          </a:xfrm>
        </p:grpSpPr>
        <p:pic>
          <p:nvPicPr>
            <p:cNvPr id="2056" name="Picture 8" descr="Image result for cut co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30" y="11392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4255" y="3465871"/>
              <a:ext cx="2778133" cy="646331"/>
            </a:xfrm>
            <a:prstGeom prst="rect">
              <a:avLst/>
            </a:prstGeom>
            <a:noFill/>
          </p:spPr>
          <p:txBody>
            <a:bodyPr wrap="none" rtlCol="0">
              <a:spAutoFit/>
            </a:bodyPr>
            <a:lstStyle/>
            <a:p>
              <a:r>
                <a:rPr lang="en-AU" sz="3600" dirty="0" smtClean="0"/>
                <a:t>Minimize cost</a:t>
              </a:r>
              <a:endParaRPr lang="en-AU" sz="3600" dirty="0"/>
            </a:p>
          </p:txBody>
        </p:sp>
      </p:grpSp>
    </p:spTree>
    <p:extLst>
      <p:ext uri="{BB962C8B-B14F-4D97-AF65-F5344CB8AC3E}">
        <p14:creationId xmlns:p14="http://schemas.microsoft.com/office/powerpoint/2010/main" val="25072355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10316" y="1301251"/>
            <a:ext cx="1378974" cy="1198601"/>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179735" y="1126067"/>
            <a:ext cx="1371598" cy="1117600"/>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281217" y="2656758"/>
            <a:ext cx="898518" cy="890775"/>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Tree>
    <p:extLst>
      <p:ext uri="{BB962C8B-B14F-4D97-AF65-F5344CB8AC3E}">
        <p14:creationId xmlns:p14="http://schemas.microsoft.com/office/powerpoint/2010/main" val="14738417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9" name="Rectangle 8"/>
          <p:cNvSpPr/>
          <p:nvPr/>
        </p:nvSpPr>
        <p:spPr>
          <a:xfrm>
            <a:off x="5063067" y="2351330"/>
            <a:ext cx="1337734" cy="1374004"/>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53524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9143999" cy="857250"/>
          </a:xfrm>
        </p:spPr>
        <p:txBody>
          <a:bodyPr>
            <a:normAutofit/>
          </a:bodyPr>
          <a:lstStyle/>
          <a:p>
            <a:r>
              <a:rPr lang="en-AU" dirty="0" smtClean="0"/>
              <a:t>Constraints &amp; Penalties</a:t>
            </a:r>
            <a:endParaRPr lang="en-AU" dirty="0"/>
          </a:p>
        </p:txBody>
      </p:sp>
      <p:pic>
        <p:nvPicPr>
          <p:cNvPr id="3074" name="Picture 2" descr="Image result for habit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943100"/>
            <a:ext cx="4404731" cy="2257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onnectivity conserv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H="1" flipV="1">
            <a:off x="4942192" y="1447800"/>
            <a:ext cx="391605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705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pic>
        <p:nvPicPr>
          <p:cNvPr id="4108" name="Picture 1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944" y="1333500"/>
            <a:ext cx="5456111" cy="34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46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ishing map intensity"/>
          <p:cNvPicPr>
            <a:picLocks noChangeAspect="1" noChangeArrowheads="1"/>
          </p:cNvPicPr>
          <p:nvPr/>
        </p:nvPicPr>
        <p:blipFill rotWithShape="1">
          <a:blip r:embed="rId2">
            <a:extLst>
              <a:ext uri="{28A0092B-C50C-407E-A947-70E740481C1C}">
                <a14:useLocalDpi xmlns:a14="http://schemas.microsoft.com/office/drawing/2010/main" val="0"/>
              </a:ext>
            </a:extLst>
          </a:blip>
          <a:srcRect l="57557" t="2703" r="2773" b="11003"/>
          <a:stretch/>
        </p:blipFill>
        <p:spPr bwMode="auto">
          <a:xfrm>
            <a:off x="5486400" y="1343025"/>
            <a:ext cx="3345716" cy="34459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rotected area ma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94" y="1571626"/>
            <a:ext cx="4966721" cy="279082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spTree>
    <p:extLst>
      <p:ext uri="{BB962C8B-B14F-4D97-AF65-F5344CB8AC3E}">
        <p14:creationId xmlns:p14="http://schemas.microsoft.com/office/powerpoint/2010/main" val="31225973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3" y="205979"/>
            <a:ext cx="4470400" cy="857250"/>
          </a:xfrm>
        </p:spPr>
        <p:txBody>
          <a:bodyPr/>
          <a:lstStyle/>
          <a:p>
            <a:r>
              <a:rPr lang="en-AU" dirty="0" smtClean="0"/>
              <a:t>Decision type</a:t>
            </a:r>
            <a:endParaRPr lang="en-AU" dirty="0"/>
          </a:p>
        </p:txBody>
      </p:sp>
      <p:sp>
        <p:nvSpPr>
          <p:cNvPr id="3" name="Content Placeholder 2"/>
          <p:cNvSpPr>
            <a:spLocks noGrp="1"/>
          </p:cNvSpPr>
          <p:nvPr>
            <p:ph idx="1"/>
          </p:nvPr>
        </p:nvSpPr>
        <p:spPr>
          <a:xfrm>
            <a:off x="220133" y="1530352"/>
            <a:ext cx="4470400" cy="3092448"/>
          </a:xfrm>
        </p:spPr>
        <p:txBody>
          <a:bodyPr>
            <a:normAutofit/>
          </a:bodyPr>
          <a:lstStyle/>
          <a:p>
            <a:r>
              <a:rPr lang="en-AU" dirty="0" smtClean="0"/>
              <a:t>Conserve or not?</a:t>
            </a:r>
          </a:p>
          <a:p>
            <a:pPr marL="0" indent="0">
              <a:buNone/>
            </a:pPr>
            <a:endParaRPr lang="en-AU" dirty="0" smtClean="0"/>
          </a:p>
          <a:p>
            <a:r>
              <a:rPr lang="en-AU" dirty="0" smtClean="0"/>
              <a:t>Different amounts?</a:t>
            </a:r>
          </a:p>
          <a:p>
            <a:endParaRPr lang="en-AU" dirty="0"/>
          </a:p>
          <a:p>
            <a:r>
              <a:rPr lang="en-AU" dirty="0" smtClean="0"/>
              <a:t>Multiple actions?</a:t>
            </a:r>
            <a:endParaRPr lang="en-AU" dirty="0"/>
          </a:p>
        </p:txBody>
      </p:sp>
      <p:pic>
        <p:nvPicPr>
          <p:cNvPr id="6154" name="Picture 10" descr="Ethiopian Satellite Map 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l="11759" t="40315" r="64463" b="30990"/>
          <a:stretch/>
        </p:blipFill>
        <p:spPr bwMode="auto">
          <a:xfrm>
            <a:off x="4876799" y="820871"/>
            <a:ext cx="4076701"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55682" y="1063229"/>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787215" y="36358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5667374" y="32040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7284508" y="1460140"/>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47480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69764" y="1506468"/>
            <a:ext cx="2941585" cy="1730344"/>
            <a:chOff x="693892" y="1170501"/>
            <a:chExt cx="2941585" cy="1730344"/>
          </a:xfrm>
        </p:grpSpPr>
        <p:sp>
          <p:nvSpPr>
            <p:cNvPr id="5" name="Rectangle 4"/>
            <p:cNvSpPr/>
            <p:nvPr/>
          </p:nvSpPr>
          <p:spPr>
            <a:xfrm>
              <a:off x="693892" y="1519084"/>
              <a:ext cx="2941585" cy="1076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pic>
          <p:nvPicPr>
            <p:cNvPr id="2056" name="Picture 8" descr="Image result for gurob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892" y="1170501"/>
              <a:ext cx="2941585" cy="173034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AU" dirty="0" smtClean="0"/>
              <a:t>Solver</a:t>
            </a:r>
            <a:endParaRPr lang="en-AU" dirty="0"/>
          </a:p>
        </p:txBody>
      </p:sp>
      <p:pic>
        <p:nvPicPr>
          <p:cNvPr id="2050" name="Picture 2" descr="Image result for marx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3680051"/>
            <a:ext cx="35528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pl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63" y="3333135"/>
            <a:ext cx="1731976" cy="13855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80x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1297" y="636777"/>
            <a:ext cx="1306461" cy="1306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357923" y="404489"/>
            <a:ext cx="1544578" cy="1538749"/>
          </a:xfrm>
          <a:prstGeom prst="rect">
            <a:avLst/>
          </a:prstGeom>
        </p:spPr>
      </p:pic>
      <p:sp>
        <p:nvSpPr>
          <p:cNvPr id="4" name="TextBox 3"/>
          <p:cNvSpPr txBox="1"/>
          <p:nvPr/>
        </p:nvSpPr>
        <p:spPr>
          <a:xfrm>
            <a:off x="3470400" y="3471927"/>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2" name="TextBox 11"/>
          <p:cNvSpPr txBox="1"/>
          <p:nvPr/>
        </p:nvSpPr>
        <p:spPr>
          <a:xfrm>
            <a:off x="7258800" y="2137608"/>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3" name="TextBox 12"/>
          <p:cNvSpPr txBox="1"/>
          <p:nvPr/>
        </p:nvSpPr>
        <p:spPr>
          <a:xfrm>
            <a:off x="2499388" y="4942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4" name="TextBox 13"/>
          <p:cNvSpPr txBox="1"/>
          <p:nvPr/>
        </p:nvSpPr>
        <p:spPr>
          <a:xfrm>
            <a:off x="926375" y="20290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Tree>
    <p:extLst>
      <p:ext uri="{BB962C8B-B14F-4D97-AF65-F5344CB8AC3E}">
        <p14:creationId xmlns:p14="http://schemas.microsoft.com/office/powerpoint/2010/main" val="4093842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latin typeface="Courier New" panose="02070309020205020404" pitchFamily="49" charset="0"/>
                <a:cs typeface="Courier New" panose="02070309020205020404" pitchFamily="49" charset="0"/>
              </a:rPr>
              <a:t>prioritizr</a:t>
            </a:r>
            <a:endParaRPr lang="en-AU" dirty="0">
              <a:latin typeface="Courier New" panose="02070309020205020404" pitchFamily="49" charset="0"/>
              <a:cs typeface="Courier New" panose="02070309020205020404" pitchFamily="49" charset="0"/>
            </a:endParaRPr>
          </a:p>
        </p:txBody>
      </p:sp>
      <p:pic>
        <p:nvPicPr>
          <p:cNvPr id="1026" name="Picture 2" descr="logo_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600" y="1541851"/>
            <a:ext cx="2490227" cy="2858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5200" y="1310400"/>
            <a:ext cx="5320800" cy="2862322"/>
          </a:xfrm>
          <a:prstGeom prst="rect">
            <a:avLst/>
          </a:prstGeom>
          <a:noFill/>
        </p:spPr>
        <p:txBody>
          <a:bodyPr wrap="square" rtlCol="0">
            <a:spAutoFit/>
          </a:bodyPr>
          <a:lstStyle/>
          <a:p>
            <a:pPr marL="285750" indent="-285750">
              <a:buFont typeface="Arial" panose="020B0604020202020204" pitchFamily="34" charset="0"/>
              <a:buChar char="•"/>
            </a:pPr>
            <a:r>
              <a:rPr lang="en-AU" sz="3600" dirty="0" smtClean="0"/>
              <a:t>Human readable code</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smtClean="0"/>
              <a:t>Design your problem</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a:t>S</a:t>
            </a:r>
            <a:r>
              <a:rPr lang="en-AU" sz="3600" dirty="0" smtClean="0"/>
              <a:t>olve it fast!</a:t>
            </a:r>
          </a:p>
        </p:txBody>
      </p:sp>
    </p:spTree>
    <p:extLst>
      <p:ext uri="{BB962C8B-B14F-4D97-AF65-F5344CB8AC3E}">
        <p14:creationId xmlns:p14="http://schemas.microsoft.com/office/powerpoint/2010/main" val="26686843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Human-readable code</a:t>
            </a:r>
            <a:endParaRPr lang="en-AU"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352262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194590"/>
            <a:ext cx="924963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a:t>
            </a:r>
            <a:r>
              <a:rPr lang="en-AU" altLang="en-US" sz="4800" b="1" dirty="0" smtClean="0">
                <a:latin typeface="Arial" panose="020B0604020202020204" pitchFamily="34" charset="0"/>
              </a:rPr>
              <a:t>, </a:t>
            </a:r>
          </a:p>
          <a:p>
            <a:pPr marL="0" lvl="0" indent="0" algn="ctr" eaLnBrk="0" fontAlgn="base" hangingPunct="0">
              <a:spcBef>
                <a:spcPct val="0"/>
              </a:spcBef>
              <a:spcAft>
                <a:spcPct val="0"/>
              </a:spcAft>
              <a:buNone/>
            </a:pPr>
            <a:r>
              <a:rPr lang="en-AU" altLang="en-US" sz="4800" b="1" dirty="0">
                <a:latin typeface="Arial" panose="020B0604020202020204" pitchFamily="34" charset="0"/>
              </a:rPr>
              <a:t>a</a:t>
            </a:r>
            <a:r>
              <a:rPr lang="en-AU" altLang="en-US" sz="4800" b="1" dirty="0" smtClean="0">
                <a:latin typeface="Arial" panose="020B0604020202020204" pitchFamily="34" charset="0"/>
              </a:rPr>
              <a:t>nd </a:t>
            </a:r>
            <a:r>
              <a:rPr lang="en-AU" altLang="en-US" sz="4800" b="1" dirty="0" smtClean="0">
                <a:solidFill>
                  <a:schemeClr val="accent6">
                    <a:lumMod val="40000"/>
                    <a:lumOff val="60000"/>
                  </a:schemeClr>
                </a:solidFill>
                <a:latin typeface="Arial" panose="020B0604020202020204" pitchFamily="34" charset="0"/>
              </a:rPr>
              <a:t>where should we do them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31872679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Human-readable code</a:t>
            </a:r>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problem(areas, feats)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add_min_set_objective</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add_boundary_penalties</a:t>
            </a:r>
            <a:r>
              <a:rPr lang="en-AU" sz="1800" dirty="0" smtClean="0">
                <a:latin typeface="Courier New" panose="02070309020205020404" pitchFamily="49" charset="0"/>
                <a:cs typeface="Courier New" panose="02070309020205020404" pitchFamily="49" charset="0"/>
              </a:rPr>
              <a:t>(5)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add_rsymphony_solver</a:t>
            </a:r>
            <a:r>
              <a:rPr lang="en-AU" sz="1800"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
        <p:nvSpPr>
          <p:cNvPr id="7"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39491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a:t>
            </a:r>
            <a:r>
              <a:rPr lang="en-AU" dirty="0" smtClean="0"/>
              <a:t> problem</a:t>
            </a:r>
            <a:endParaRPr lang="en-AU"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4525" r="12926"/>
          <a:stretch/>
        </p:blipFill>
        <p:spPr>
          <a:xfrm>
            <a:off x="5385601" y="1375394"/>
            <a:ext cx="3434400" cy="3381374"/>
          </a:xfrm>
        </p:spPr>
      </p:pic>
      <p:sp>
        <p:nvSpPr>
          <p:cNvPr id="5" name="TextBox 4"/>
          <p:cNvSpPr txBox="1"/>
          <p:nvPr/>
        </p:nvSpPr>
        <p:spPr>
          <a:xfrm>
            <a:off x="457200" y="1684800"/>
            <a:ext cx="4741200" cy="2246769"/>
          </a:xfrm>
          <a:prstGeom prst="rect">
            <a:avLst/>
          </a:prstGeom>
          <a:noFill/>
        </p:spPr>
        <p:txBody>
          <a:bodyPr wrap="square" rtlCol="0">
            <a:spAutoFit/>
          </a:bodyPr>
          <a:lstStyle/>
          <a:p>
            <a:r>
              <a:rPr lang="en-AU" sz="2800" dirty="0" smtClean="0"/>
              <a:t>Study area: Tasmania, Australia</a:t>
            </a:r>
          </a:p>
          <a:p>
            <a:endParaRPr lang="en-AU" sz="2800" dirty="0"/>
          </a:p>
          <a:p>
            <a:r>
              <a:rPr lang="en-AU" sz="2800" dirty="0" smtClean="0"/>
              <a:t>Planning units: 1130 hexagons </a:t>
            </a:r>
          </a:p>
          <a:p>
            <a:endParaRPr lang="en-AU" sz="2800" dirty="0"/>
          </a:p>
          <a:p>
            <a:r>
              <a:rPr lang="en-AU" sz="2800" dirty="0" smtClean="0"/>
              <a:t>Features: 63 vegetation types</a:t>
            </a:r>
            <a:endParaRPr lang="en-AU" sz="2800" dirty="0"/>
          </a:p>
        </p:txBody>
      </p:sp>
    </p:spTree>
    <p:extLst>
      <p:ext uri="{BB962C8B-B14F-4D97-AF65-F5344CB8AC3E}">
        <p14:creationId xmlns:p14="http://schemas.microsoft.com/office/powerpoint/2010/main" val="552598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287" r="17538"/>
          <a:stretch/>
        </p:blipFill>
        <p:spPr>
          <a:xfrm>
            <a:off x="5857200" y="1345414"/>
            <a:ext cx="3002400" cy="3341785"/>
          </a:xfrm>
        </p:spPr>
      </p:pic>
      <p:sp>
        <p:nvSpPr>
          <p:cNvPr id="9" name="TextBox 8"/>
          <p:cNvSpPr txBox="1"/>
          <p:nvPr/>
        </p:nvSpPr>
        <p:spPr>
          <a:xfrm>
            <a:off x="100800" y="1338214"/>
            <a:ext cx="5853600" cy="224676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5"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6378119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12" name="Content Placeholder 1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028" r="17725"/>
          <a:stretch/>
        </p:blipFill>
        <p:spPr>
          <a:xfrm>
            <a:off x="5932800" y="1338214"/>
            <a:ext cx="3052800" cy="3394075"/>
          </a:xfrm>
        </p:spPr>
      </p:pic>
      <p:sp>
        <p:nvSpPr>
          <p:cNvPr id="14" name="TextBox 13"/>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5887467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574" r="18180"/>
          <a:stretch/>
        </p:blipFill>
        <p:spPr>
          <a:xfrm>
            <a:off x="5918400" y="1338214"/>
            <a:ext cx="3052800" cy="3394075"/>
          </a:xfrm>
        </p:spPr>
      </p:pic>
      <p:sp>
        <p:nvSpPr>
          <p:cNvPr id="6" name="TextBox 5"/>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37544474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10" name="TextBox 9"/>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876" r="17876"/>
          <a:stretch/>
        </p:blipFill>
        <p:spPr>
          <a:xfrm>
            <a:off x="5954400" y="1338214"/>
            <a:ext cx="3052800" cy="3394075"/>
          </a:xfr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911194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064" r="19326"/>
          <a:stretch/>
        </p:blipFill>
        <p:spPr>
          <a:xfrm>
            <a:off x="6026399" y="1338214"/>
            <a:ext cx="2988001" cy="3464196"/>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5650627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317009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add_boundary_penalties</a:t>
            </a:r>
            <a:r>
              <a:rPr lang="en-AU" sz="2000" u="heavy" dirty="0" smtClean="0">
                <a:uFill>
                  <a:solidFill>
                    <a:srgbClr val="FF0000"/>
                  </a:solidFill>
                </a:uFill>
                <a:latin typeface="Courier New" panose="02070309020205020404" pitchFamily="49" charset="0"/>
                <a:cs typeface="Courier New" panose="02070309020205020404" pitchFamily="49" charset="0"/>
              </a:rPr>
              <a:t>(0.01, </a:t>
            </a:r>
            <a:r>
              <a:rPr lang="en-AU" sz="2000" u="heavy" dirty="0">
                <a:uFill>
                  <a:solidFill>
                    <a:srgbClr val="FF0000"/>
                  </a:solidFill>
                </a:uFill>
                <a:latin typeface="Courier New" panose="02070309020205020404" pitchFamily="49" charset="0"/>
                <a:cs typeface="Courier New" panose="02070309020205020404" pitchFamily="49" charset="0"/>
              </a:rPr>
              <a:t>0.5)</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8504" r="18842"/>
          <a:stretch/>
        </p:blipFill>
        <p:spPr>
          <a:xfrm>
            <a:off x="5954400" y="1338214"/>
            <a:ext cx="3117925" cy="3554554"/>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31945142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add_proportion_decisions</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792" r="11867"/>
          <a:stretch/>
        </p:blipFill>
        <p:spPr>
          <a:xfrm>
            <a:off x="5954400" y="1338214"/>
            <a:ext cx="3138596" cy="3056768"/>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0634106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add_max_utility_objective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a:t>
            </a:r>
          </a:p>
          <a:p>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354" r="13217"/>
          <a:stretch/>
        </p:blipFill>
        <p:spPr>
          <a:xfrm>
            <a:off x="5965567" y="1338214"/>
            <a:ext cx="3104180" cy="3104186"/>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1714696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825258"/>
            <a:ext cx="924963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a:t>
            </a:r>
            <a:r>
              <a:rPr lang="en-AU" altLang="en-US" sz="4800" b="1" dirty="0" smtClean="0">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and </a:t>
            </a:r>
            <a:r>
              <a:rPr lang="en-AU" altLang="en-US" sz="4800" b="1" dirty="0" smtClean="0">
                <a:solidFill>
                  <a:schemeClr val="accent6">
                    <a:lumMod val="40000"/>
                    <a:lumOff val="60000"/>
                  </a:schemeClr>
                </a:solidFill>
                <a:latin typeface="Arial" panose="020B0604020202020204" pitchFamily="34" charset="0"/>
              </a:rPr>
              <a:t>where should we do them</a:t>
            </a:r>
            <a:r>
              <a:rPr lang="en-AU" altLang="en-US" sz="4800" b="1" dirty="0" smtClean="0">
                <a:latin typeface="Arial" panose="020B0604020202020204" pitchFamily="34" charset="0"/>
              </a:rPr>
              <a:t>,</a:t>
            </a:r>
          </a:p>
          <a:p>
            <a:pPr marL="0" lvl="0" indent="0" algn="ctr" eaLnBrk="0" fontAlgn="base" hangingPunct="0">
              <a:spcBef>
                <a:spcPct val="0"/>
              </a:spcBef>
              <a:spcAft>
                <a:spcPct val="0"/>
              </a:spcAft>
              <a:buNone/>
            </a:pPr>
            <a:r>
              <a:rPr lang="en-AU" altLang="en-US" sz="4800" b="1" dirty="0">
                <a:latin typeface="Arial" panose="020B0604020202020204" pitchFamily="34" charset="0"/>
              </a:rPr>
              <a:t>a</a:t>
            </a:r>
            <a:r>
              <a:rPr lang="en-AU" altLang="en-US" sz="4800" b="1" dirty="0" smtClean="0">
                <a:latin typeface="Arial" panose="020B0604020202020204" pitchFamily="34" charset="0"/>
              </a:rPr>
              <a:t>nd </a:t>
            </a:r>
            <a:r>
              <a:rPr lang="en-AU" altLang="en-US" sz="4800" b="1" dirty="0" smtClean="0">
                <a:solidFill>
                  <a:schemeClr val="accent4">
                    <a:lumMod val="60000"/>
                    <a:lumOff val="40000"/>
                  </a:schemeClr>
                </a:solidFill>
                <a:latin typeface="Arial" panose="020B0604020202020204" pitchFamily="34" charset="0"/>
              </a:rPr>
              <a:t>when should we do them</a:t>
            </a:r>
            <a:r>
              <a:rPr lang="en-AU" altLang="en-US" sz="4800" b="1" dirty="0" smtClean="0">
                <a:solidFill>
                  <a:schemeClr val="accent6">
                    <a:lumMod val="40000"/>
                    <a:lumOff val="60000"/>
                  </a:schemeClr>
                </a:solidFill>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39471710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add_max_features_objective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u="heavy" dirty="0" smtClean="0">
                <a:uFill>
                  <a:solidFill>
                    <a:srgbClr val="FF0000"/>
                  </a:solidFill>
                </a:uFill>
                <a:latin typeface="Courier New" panose="02070309020205020404" pitchFamily="49" charset="0"/>
                <a:cs typeface="Courier New" panose="02070309020205020404" pitchFamily="49" charset="0"/>
              </a:rPr>
              <a:t>)</a:t>
            </a:r>
            <a:r>
              <a:rPr lang="en-AU" sz="2000" dirty="0" smtClean="0">
                <a:latin typeface="Courier New" panose="02070309020205020404" pitchFamily="49" charset="0"/>
                <a:cs typeface="Courier New" panose="02070309020205020404" pitchFamily="49" charset="0"/>
              </a:rPr>
              <a:t>%&gt;%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add_relative_targets</a:t>
            </a:r>
            <a:r>
              <a:rPr lang="en-AU" sz="2000" u="heavy" dirty="0" smtClean="0">
                <a:uFill>
                  <a:solidFill>
                    <a:srgbClr val="FF0000"/>
                  </a:solidFill>
                </a:uFill>
                <a:latin typeface="Courier New" panose="02070309020205020404" pitchFamily="49" charset="0"/>
                <a:cs typeface="Courier New" panose="02070309020205020404" pitchFamily="49" charset="0"/>
              </a:rPr>
              <a:t>(0.1</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354" r="13892"/>
          <a:stretch/>
        </p:blipFill>
        <p:spPr>
          <a:xfrm>
            <a:off x="5954400" y="1338214"/>
            <a:ext cx="3148553" cy="3178594"/>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12819240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onservationdecisions.files.wordpress.com/2017/01/ya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299" y="864084"/>
            <a:ext cx="6247101" cy="412813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83579"/>
            <a:ext cx="8229600" cy="857250"/>
          </a:xfrm>
        </p:spPr>
        <p:txBody>
          <a:bodyPr/>
          <a:lstStyle/>
          <a:p>
            <a:r>
              <a:rPr lang="en-AU" dirty="0"/>
              <a:t>S</a:t>
            </a:r>
            <a:r>
              <a:rPr lang="en-AU" dirty="0" smtClean="0"/>
              <a:t>olve it fast!</a:t>
            </a:r>
            <a:endParaRPr lang="en-AU" dirty="0"/>
          </a:p>
        </p:txBody>
      </p:sp>
      <p:sp>
        <p:nvSpPr>
          <p:cNvPr id="2" name="TextBox 1"/>
          <p:cNvSpPr txBox="1"/>
          <p:nvPr/>
        </p:nvSpPr>
        <p:spPr>
          <a:xfrm>
            <a:off x="7798611" y="4724396"/>
            <a:ext cx="1330364" cy="276999"/>
          </a:xfrm>
          <a:prstGeom prst="rect">
            <a:avLst/>
          </a:prstGeom>
          <a:noFill/>
        </p:spPr>
        <p:txBody>
          <a:bodyPr wrap="none" rtlCol="0">
            <a:spAutoFit/>
          </a:bodyPr>
          <a:lstStyle/>
          <a:p>
            <a:r>
              <a:rPr lang="en-AU" sz="1200" dirty="0" smtClean="0"/>
              <a:t>Beyer </a:t>
            </a:r>
            <a:r>
              <a:rPr lang="en-AU" sz="1200" i="1" dirty="0" smtClean="0"/>
              <a:t>et al.</a:t>
            </a:r>
            <a:r>
              <a:rPr lang="en-AU" sz="1200" dirty="0" smtClean="0"/>
              <a:t> (2016)</a:t>
            </a:r>
            <a:endParaRPr lang="en-AU" sz="1200" dirty="0"/>
          </a:p>
        </p:txBody>
      </p:sp>
    </p:spTree>
    <p:extLst>
      <p:ext uri="{BB962C8B-B14F-4D97-AF65-F5344CB8AC3E}">
        <p14:creationId xmlns:p14="http://schemas.microsoft.com/office/powerpoint/2010/main" val="16325135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0" y="1050906"/>
            <a:ext cx="9056871" cy="3197094"/>
          </a:xfrm>
          <a:prstGeom prst="rect">
            <a:avLst/>
          </a:prstGeom>
        </p:spPr>
      </p:pic>
      <p:sp>
        <p:nvSpPr>
          <p:cNvPr id="4" name="TextBox 3"/>
          <p:cNvSpPr txBox="1"/>
          <p:nvPr/>
        </p:nvSpPr>
        <p:spPr>
          <a:xfrm>
            <a:off x="370690" y="4478400"/>
            <a:ext cx="8402621" cy="523220"/>
          </a:xfrm>
          <a:prstGeom prst="rect">
            <a:avLst/>
          </a:prstGeom>
          <a:noFill/>
        </p:spPr>
        <p:txBody>
          <a:bodyPr wrap="none" rtlCol="0">
            <a:spAutoFit/>
          </a:bodyPr>
          <a:lstStyle/>
          <a:p>
            <a:r>
              <a:rPr lang="en-AU" sz="2800" dirty="0" smtClean="0"/>
              <a:t>1.5 million planning units &amp; 22,644 species: 76 minutes</a:t>
            </a:r>
            <a:endParaRPr lang="en-AU" sz="2800" dirty="0"/>
          </a:p>
        </p:txBody>
      </p:sp>
      <p:sp>
        <p:nvSpPr>
          <p:cNvPr id="8" name="Title 1"/>
          <p:cNvSpPr>
            <a:spLocks noGrp="1"/>
          </p:cNvSpPr>
          <p:nvPr>
            <p:ph type="title"/>
          </p:nvPr>
        </p:nvSpPr>
        <p:spPr>
          <a:xfrm>
            <a:off x="457200" y="83579"/>
            <a:ext cx="8229600" cy="857250"/>
          </a:xfrm>
        </p:spPr>
        <p:txBody>
          <a:bodyPr/>
          <a:lstStyle/>
          <a:p>
            <a:r>
              <a:rPr lang="en-AU" dirty="0" smtClean="0"/>
              <a:t>Solve it fast!</a:t>
            </a:r>
            <a:endParaRPr lang="en-AU" dirty="0"/>
          </a:p>
        </p:txBody>
      </p:sp>
    </p:spTree>
    <p:extLst>
      <p:ext uri="{BB962C8B-B14F-4D97-AF65-F5344CB8AC3E}">
        <p14:creationId xmlns:p14="http://schemas.microsoft.com/office/powerpoint/2010/main" val="39227071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you will do today</a:t>
            </a:r>
            <a:endParaRPr lang="en-AU" dirty="0"/>
          </a:p>
        </p:txBody>
      </p:sp>
      <p:sp>
        <p:nvSpPr>
          <p:cNvPr id="3" name="Content Placeholder 2"/>
          <p:cNvSpPr>
            <a:spLocks noGrp="1"/>
          </p:cNvSpPr>
          <p:nvPr>
            <p:ph idx="1"/>
          </p:nvPr>
        </p:nvSpPr>
        <p:spPr/>
        <p:txBody>
          <a:bodyPr/>
          <a:lstStyle/>
          <a:p>
            <a:endParaRPr lang="en-AU" dirty="0"/>
          </a:p>
        </p:txBody>
      </p:sp>
    </p:spTree>
    <p:extLst>
      <p:ext uri="{BB962C8B-B14F-4D97-AF65-F5344CB8AC3E}">
        <p14:creationId xmlns:p14="http://schemas.microsoft.com/office/powerpoint/2010/main" val="33865936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Getting help</a:t>
            </a:r>
            <a:endParaRPr lang="en-AU" dirty="0"/>
          </a:p>
        </p:txBody>
      </p:sp>
      <p:sp>
        <p:nvSpPr>
          <p:cNvPr id="3" name="Content Placeholder 2"/>
          <p:cNvSpPr>
            <a:spLocks noGrp="1"/>
          </p:cNvSpPr>
          <p:nvPr>
            <p:ph idx="1"/>
          </p:nvPr>
        </p:nvSpPr>
        <p:spPr/>
        <p:txBody>
          <a:bodyPr/>
          <a:lstStyle/>
          <a:p>
            <a:r>
              <a:rPr lang="en-AU" dirty="0" err="1" smtClean="0"/>
              <a:t>prioritizr</a:t>
            </a:r>
            <a:r>
              <a:rPr lang="en-AU" dirty="0" smtClean="0"/>
              <a:t> website</a:t>
            </a:r>
          </a:p>
          <a:p>
            <a:pPr lvl="1"/>
            <a:r>
              <a:rPr lang="en-AU" dirty="0" smtClean="0">
                <a:solidFill>
                  <a:srgbClr val="00B0F0"/>
                </a:solidFill>
              </a:rPr>
              <a:t>https</a:t>
            </a:r>
            <a:r>
              <a:rPr lang="en-AU" dirty="0">
                <a:solidFill>
                  <a:srgbClr val="00B0F0"/>
                </a:solidFill>
              </a:rPr>
              <a:t>://</a:t>
            </a:r>
            <a:r>
              <a:rPr lang="en-AU" dirty="0" smtClean="0">
                <a:solidFill>
                  <a:srgbClr val="00B0F0"/>
                </a:solidFill>
              </a:rPr>
              <a:t>prioritizr.net</a:t>
            </a:r>
          </a:p>
          <a:p>
            <a:r>
              <a:rPr lang="en-AU" dirty="0" err="1" smtClean="0"/>
              <a:t>RDocumentation</a:t>
            </a:r>
            <a:endParaRPr lang="en-AU" dirty="0" smtClean="0"/>
          </a:p>
          <a:p>
            <a:pPr lvl="1"/>
            <a:r>
              <a:rPr lang="en-AU" dirty="0" smtClean="0">
                <a:solidFill>
                  <a:srgbClr val="00B0F0"/>
                </a:solidFill>
              </a:rPr>
              <a:t>https</a:t>
            </a:r>
            <a:r>
              <a:rPr lang="en-AU" dirty="0">
                <a:solidFill>
                  <a:srgbClr val="00B0F0"/>
                </a:solidFill>
              </a:rPr>
              <a:t>://</a:t>
            </a:r>
            <a:r>
              <a:rPr lang="en-AU" dirty="0" smtClean="0">
                <a:solidFill>
                  <a:srgbClr val="00B0F0"/>
                </a:solidFill>
              </a:rPr>
              <a:t>www.rdocumentation.org</a:t>
            </a:r>
          </a:p>
          <a:p>
            <a:r>
              <a:rPr lang="en-AU" dirty="0" err="1" smtClean="0"/>
              <a:t>Geocompr</a:t>
            </a:r>
            <a:endParaRPr lang="en-AU" dirty="0" smtClean="0"/>
          </a:p>
          <a:p>
            <a:pPr lvl="1"/>
            <a:r>
              <a:rPr lang="en-AU" dirty="0">
                <a:solidFill>
                  <a:srgbClr val="00B0F0"/>
                </a:solidFill>
              </a:rPr>
              <a:t>https://geocompr.robinlovelace.net/</a:t>
            </a:r>
            <a:endParaRPr lang="en-AU" dirty="0" smtClean="0">
              <a:solidFill>
                <a:srgbClr val="00B0F0"/>
              </a:solidFill>
            </a:endParaRPr>
          </a:p>
          <a:p>
            <a:endParaRPr lang="en-AU" dirty="0"/>
          </a:p>
        </p:txBody>
      </p:sp>
    </p:spTree>
    <p:extLst>
      <p:ext uri="{BB962C8B-B14F-4D97-AF65-F5344CB8AC3E}">
        <p14:creationId xmlns:p14="http://schemas.microsoft.com/office/powerpoint/2010/main" val="26909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0815" y="-1426"/>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140812" y="1438213"/>
            <a:ext cx="2911027" cy="563832"/>
            <a:chOff x="211764" y="1168251"/>
            <a:chExt cx="2911027" cy="751774"/>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0"/>
              <a:ext cx="2047035" cy="697625"/>
            </a:xfrm>
            <a:prstGeom prst="rect">
              <a:avLst/>
            </a:prstGeom>
            <a:noFill/>
          </p:spPr>
          <p:txBody>
            <a:bodyPr wrap="none" rtlCol="0">
              <a:spAutoFit/>
            </a:bodyPr>
            <a:lstStyle/>
            <a:p>
              <a:r>
                <a:rPr lang="en-AU" sz="2800" b="1" dirty="0" smtClean="0">
                  <a:solidFill>
                    <a:schemeClr val="bg1"/>
                  </a:solidFill>
                </a:rPr>
                <a:t>prioritizr.net</a:t>
              </a:r>
              <a:endParaRPr lang="en-AU" sz="2000" b="1" dirty="0">
                <a:solidFill>
                  <a:schemeClr val="bg1"/>
                </a:solidFill>
              </a:endParaRPr>
            </a:p>
          </p:txBody>
        </p:sp>
      </p:grpSp>
      <p:grpSp>
        <p:nvGrpSpPr>
          <p:cNvPr id="9" name="Group 8"/>
          <p:cNvGrpSpPr/>
          <p:nvPr/>
        </p:nvGrpSpPr>
        <p:grpSpPr>
          <a:xfrm>
            <a:off x="140812" y="716143"/>
            <a:ext cx="5852542" cy="600962"/>
            <a:chOff x="162258" y="2132856"/>
            <a:chExt cx="5852542"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939044"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prioritizr</a:t>
              </a:r>
              <a:r>
                <a:rPr lang="en-AU" sz="2800" b="1" dirty="0" smtClean="0">
                  <a:solidFill>
                    <a:schemeClr val="bg1"/>
                  </a:solidFill>
                </a:rPr>
                <a:t>/</a:t>
              </a:r>
              <a:r>
                <a:rPr lang="en-AU" sz="2800" b="1" dirty="0" err="1" smtClean="0">
                  <a:solidFill>
                    <a:schemeClr val="bg1"/>
                  </a:solidFill>
                </a:rPr>
                <a:t>prioritizr</a:t>
              </a:r>
              <a:endParaRPr lang="en-AU" sz="28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455926"/>
            <a:ext cx="924963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a:t>
            </a:r>
            <a:r>
              <a:rPr lang="en-AU" altLang="en-US" sz="4800" b="1" dirty="0" smtClean="0">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and </a:t>
            </a:r>
            <a:r>
              <a:rPr lang="en-AU" altLang="en-US" sz="4800" b="1" dirty="0" smtClean="0">
                <a:solidFill>
                  <a:schemeClr val="accent6">
                    <a:lumMod val="40000"/>
                    <a:lumOff val="60000"/>
                  </a:schemeClr>
                </a:solidFill>
                <a:latin typeface="Arial" panose="020B0604020202020204" pitchFamily="34" charset="0"/>
              </a:rPr>
              <a:t>where should we do them</a:t>
            </a:r>
            <a:r>
              <a:rPr lang="en-AU" altLang="en-US" sz="4800" b="1" dirty="0" smtClean="0">
                <a:latin typeface="Arial" panose="020B0604020202020204" pitchFamily="34" charset="0"/>
              </a:rPr>
              <a:t>,</a:t>
            </a:r>
          </a:p>
          <a:p>
            <a:pPr marL="0" lvl="0" indent="0" algn="ctr" eaLnBrk="0" fontAlgn="base" hangingPunct="0">
              <a:spcBef>
                <a:spcPct val="0"/>
              </a:spcBef>
              <a:spcAft>
                <a:spcPct val="0"/>
              </a:spcAft>
              <a:buNone/>
            </a:pPr>
            <a:r>
              <a:rPr lang="en-AU" altLang="en-US" sz="4800" b="1" dirty="0">
                <a:latin typeface="Arial" panose="020B0604020202020204" pitchFamily="34" charset="0"/>
              </a:rPr>
              <a:t>a</a:t>
            </a:r>
            <a:r>
              <a:rPr lang="en-AU" altLang="en-US" sz="4800" b="1" dirty="0" smtClean="0">
                <a:latin typeface="Arial" panose="020B0604020202020204" pitchFamily="34" charset="0"/>
              </a:rPr>
              <a:t>nd </a:t>
            </a:r>
            <a:r>
              <a:rPr lang="en-AU" altLang="en-US" sz="4800" b="1" dirty="0" smtClean="0">
                <a:solidFill>
                  <a:schemeClr val="accent4">
                    <a:lumMod val="60000"/>
                    <a:lumOff val="40000"/>
                  </a:schemeClr>
                </a:solidFill>
                <a:latin typeface="Arial" panose="020B0604020202020204" pitchFamily="34" charset="0"/>
              </a:rPr>
              <a:t>when should we do them</a:t>
            </a:r>
            <a:r>
              <a:rPr lang="en-AU" altLang="en-US" sz="4800" b="1" dirty="0" smtClean="0">
                <a:solidFill>
                  <a:schemeClr val="accent6">
                    <a:lumMod val="40000"/>
                    <a:lumOff val="60000"/>
                  </a:schemeClr>
                </a:solidFill>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endParaRPr lang="en-AU" altLang="en-US" sz="4800" b="1" dirty="0">
              <a:latin typeface="Arial" panose="020B0604020202020204" pitchFamily="34" charset="0"/>
            </a:endParaRP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in a </a:t>
            </a:r>
            <a:r>
              <a:rPr lang="en-AU" altLang="en-US" sz="4800" b="1" dirty="0" smtClean="0">
                <a:solidFill>
                  <a:schemeClr val="accent5">
                    <a:lumMod val="60000"/>
                    <a:lumOff val="40000"/>
                  </a:schemeClr>
                </a:solidFill>
                <a:latin typeface="Arial" panose="020B0604020202020204" pitchFamily="34" charset="0"/>
              </a:rPr>
              <a:t>cost-effective manner</a:t>
            </a:r>
            <a:r>
              <a:rPr lang="en-AU" altLang="en-US" sz="4800" b="1" dirty="0" smtClean="0">
                <a:latin typeface="Arial" panose="020B0604020202020204" pitchFamily="34" charset="0"/>
              </a:rPr>
              <a:t>? </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82569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Decision science</a:t>
            </a:r>
            <a:endParaRPr lang="en-AU" dirty="0"/>
          </a:p>
        </p:txBody>
      </p:sp>
      <p:sp>
        <p:nvSpPr>
          <p:cNvPr id="3" name="Content Placeholder 2"/>
          <p:cNvSpPr>
            <a:spLocks noGrp="1"/>
          </p:cNvSpPr>
          <p:nvPr>
            <p:ph idx="1"/>
          </p:nvPr>
        </p:nvSpPr>
        <p:spPr/>
        <p:txBody>
          <a:bodyPr>
            <a:normAutofit fontScale="92500" lnSpcReduction="10000"/>
          </a:body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help achieve the goal?</a:t>
            </a:r>
          </a:p>
          <a:p>
            <a:r>
              <a:rPr lang="en-AU" u="sng" dirty="0" smtClean="0"/>
              <a:t>Constraints</a:t>
            </a:r>
            <a:r>
              <a:rPr lang="en-AU" dirty="0" smtClean="0"/>
              <a:t>: what things must our solution do to help achieve the goal? </a:t>
            </a:r>
          </a:p>
          <a:p>
            <a:r>
              <a:rPr lang="en-AU" u="sng" dirty="0" smtClean="0"/>
              <a:t>Decisions</a:t>
            </a:r>
            <a:r>
              <a:rPr lang="en-AU" dirty="0" smtClean="0"/>
              <a:t>: what actions could we do to maximize/minimize the objective?</a:t>
            </a:r>
            <a:endParaRPr lang="en-AU" dirty="0"/>
          </a:p>
        </p:txBody>
      </p:sp>
    </p:spTree>
    <p:extLst>
      <p:ext uri="{BB962C8B-B14F-4D97-AF65-F5344CB8AC3E}">
        <p14:creationId xmlns:p14="http://schemas.microsoft.com/office/powerpoint/2010/main" val="3070715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8487</TotalTime>
  <Words>2461</Words>
  <Application>Microsoft Office PowerPoint</Application>
  <PresentationFormat>On-screen Show (16:9)</PresentationFormat>
  <Paragraphs>1099</Paragraphs>
  <Slides>75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Arial Rounded MT Bold</vt:lpstr>
      <vt:lpstr>Calibri</vt:lpstr>
      <vt:lpstr>Courier New</vt:lpstr>
      <vt:lpstr>Office Theme</vt:lpstr>
      <vt:lpstr>prioritizr Systematic conservation planning in R R</vt:lpstr>
      <vt:lpstr>Global biodiversity crisis</vt:lpstr>
      <vt:lpstr>PowerPoint Presentation</vt:lpstr>
      <vt:lpstr>PowerPoint Presentation</vt:lpstr>
      <vt:lpstr>PowerPoint Presentation</vt:lpstr>
      <vt:lpstr>PowerPoint Presentation</vt:lpstr>
      <vt:lpstr>PowerPoint Presentation</vt:lpstr>
      <vt:lpstr>PowerPoint Presentation</vt:lpstr>
      <vt:lpstr>Decision science</vt:lpstr>
      <vt:lpstr>Decision science</vt:lpstr>
      <vt:lpstr>Case-study: Sandwich</vt:lpstr>
      <vt:lpstr>Case-study: Sandwich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Case-study: Reserve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biodiversity crisis</vt:lpstr>
      <vt:lpstr>Objective</vt:lpstr>
      <vt:lpstr>Objective</vt:lpstr>
      <vt:lpstr>Objective</vt:lpstr>
      <vt:lpstr>Constraints &amp; Penalties</vt:lpstr>
      <vt:lpstr>PowerPoint Presentation</vt:lpstr>
      <vt:lpstr>PowerPoint Presentation</vt:lpstr>
      <vt:lpstr>Decision type</vt:lpstr>
      <vt:lpstr>Solver</vt:lpstr>
      <vt:lpstr>prioritizr</vt:lpstr>
      <vt:lpstr>Human-readable code</vt:lpstr>
      <vt:lpstr>Human-readable code</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Solve it fast!</vt:lpstr>
      <vt:lpstr>Solve it fast!</vt:lpstr>
      <vt:lpstr>What you will do today</vt:lpstr>
      <vt:lpstr>Getting help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848</cp:revision>
  <dcterms:created xsi:type="dcterms:W3CDTF">2006-08-16T00:00:00Z</dcterms:created>
  <dcterms:modified xsi:type="dcterms:W3CDTF">2019-09-23T10:28:15Z</dcterms:modified>
</cp:coreProperties>
</file>